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0" r:id="rId2"/>
    <p:sldId id="256" r:id="rId3"/>
    <p:sldId id="373" r:id="rId4"/>
    <p:sldId id="369" r:id="rId5"/>
    <p:sldId id="370" r:id="rId6"/>
    <p:sldId id="279" r:id="rId7"/>
    <p:sldId id="371" r:id="rId8"/>
    <p:sldId id="276" r:id="rId9"/>
    <p:sldId id="374" r:id="rId10"/>
    <p:sldId id="376" r:id="rId11"/>
    <p:sldId id="372" r:id="rId12"/>
    <p:sldId id="380" r:id="rId13"/>
    <p:sldId id="375" r:id="rId14"/>
    <p:sldId id="378" r:id="rId15"/>
    <p:sldId id="379" r:id="rId16"/>
    <p:sldId id="278" r:id="rId17"/>
    <p:sldId id="381" r:id="rId18"/>
    <p:sldId id="377" r:id="rId19"/>
  </p:sldIdLst>
  <p:sldSz cx="12192000" cy="6858000"/>
  <p:notesSz cx="6886575"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497"/>
    <a:srgbClr val="1D807E"/>
    <a:srgbClr val="3BA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BD1DB-86B0-4D2D-A740-0F234DA821EE}" v="22" dt="2024-12-04T17:16:26.68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27" autoAdjust="0"/>
    <p:restoredTop sz="94660"/>
  </p:normalViewPr>
  <p:slideViewPr>
    <p:cSldViewPr snapToGrid="0">
      <p:cViewPr>
        <p:scale>
          <a:sx n="90" d="100"/>
          <a:sy n="90" d="100"/>
        </p:scale>
        <p:origin x="31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lang="ja-JP" sz="1862" b="1" i="0" u="none" strike="noStrike" kern="1200" cap="all" spc="50" baseline="0">
                <a:solidFill>
                  <a:schemeClr val="tx1">
                    <a:lumMod val="65000"/>
                    <a:lumOff val="35000"/>
                  </a:schemeClr>
                </a:solidFill>
                <a:latin typeface="+mn-lt"/>
                <a:ea typeface="+mn-ea"/>
                <a:cs typeface="+mn-cs"/>
              </a:defRPr>
            </a:pPr>
            <a:r>
              <a:rPr lang="ja-JP" altLang="en-US" dirty="0">
                <a:solidFill>
                  <a:schemeClr val="tx2"/>
                </a:solidFill>
              </a:rPr>
              <a:t>官公需は年</a:t>
            </a:r>
            <a:r>
              <a:rPr lang="en-US" altLang="ja-JP" dirty="0">
                <a:solidFill>
                  <a:schemeClr val="tx2"/>
                </a:solidFill>
              </a:rPr>
              <a:t>21</a:t>
            </a:r>
            <a:r>
              <a:rPr lang="ja-JP" altLang="en-US" dirty="0">
                <a:solidFill>
                  <a:schemeClr val="tx2"/>
                </a:solidFill>
              </a:rPr>
              <a:t>兆規模</a:t>
            </a:r>
            <a:endParaRPr lang="ja-JP" dirty="0">
              <a:solidFill>
                <a:schemeClr val="tx2"/>
              </a:solidFill>
            </a:endParaRPr>
          </a:p>
        </c:rich>
      </c:tx>
      <c:layout>
        <c:manualLayout>
          <c:xMode val="edge"/>
          <c:yMode val="edge"/>
          <c:x val="0.21287932540486076"/>
          <c:y val="0"/>
        </c:manualLayout>
      </c:layout>
      <c:overlay val="0"/>
      <c:spPr>
        <a:noFill/>
        <a:ln>
          <a:noFill/>
        </a:ln>
        <a:effectLst/>
      </c:spPr>
      <c:txPr>
        <a:bodyPr rot="0" spcFirstLastPara="1" vertOverflow="ellipsis" vert="horz" wrap="square" anchor="ctr" anchorCtr="1"/>
        <a:lstStyle/>
        <a:p>
          <a:pPr>
            <a:defRPr lang="ja-JP" sz="1862"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50405987232723"/>
          <c:y val="0.15394744019143489"/>
          <c:w val="0.70715500585488045"/>
          <c:h val="0.73628894526826349"/>
        </c:manualLayout>
      </c:layout>
      <c:doughnutChart>
        <c:varyColors val="1"/>
        <c:ser>
          <c:idx val="0"/>
          <c:order val="0"/>
          <c:tx>
            <c:strRef>
              <c:f>Sheet1!$B$1</c:f>
              <c:strCache>
                <c:ptCount val="1"/>
                <c:pt idx="0">
                  <c:v>売上高</c:v>
                </c:pt>
              </c:strCache>
            </c:strRef>
          </c:tx>
          <c:spPr>
            <a:ln w="19050">
              <a:solidFill>
                <a:schemeClr val="bg1"/>
              </a:solidFill>
            </a:ln>
          </c:spPr>
          <c:dPt>
            <c:idx val="0"/>
            <c:bubble3D val="0"/>
            <c:spPr>
              <a:solidFill>
                <a:schemeClr val="accent5">
                  <a:shade val="76000"/>
                </a:schemeClr>
              </a:solidFill>
              <a:ln w="190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295-43E0-B4DF-DBC0F2C5D9ED}"/>
              </c:ext>
            </c:extLst>
          </c:dPt>
          <c:dPt>
            <c:idx val="1"/>
            <c:bubble3D val="0"/>
            <c:spPr>
              <a:solidFill>
                <a:schemeClr val="accent5">
                  <a:tint val="77000"/>
                </a:schemeClr>
              </a:solidFill>
              <a:ln w="190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295-43E0-B4DF-DBC0F2C5D9ED}"/>
              </c:ext>
            </c:extLst>
          </c:dPt>
          <c:dLbls>
            <c:dLbl>
              <c:idx val="0"/>
              <c:layout>
                <c:manualLayout>
                  <c:x val="5.1708609904274018E-3"/>
                  <c:y val="2.8713961469404643E-2"/>
                </c:manualLayout>
              </c:layout>
              <c:tx>
                <c:rich>
                  <a:bodyPr/>
                  <a:lstStyle/>
                  <a:p>
                    <a:r>
                      <a:rPr lang="ja-JP" altLang="en-US" sz="1600" dirty="0"/>
                      <a:t>国</a:t>
                    </a:r>
                    <a:br>
                      <a:rPr lang="ja-JP" altLang="en-US" sz="1600" dirty="0"/>
                    </a:br>
                    <a:r>
                      <a:rPr lang="en-US" altLang="ja-JP" sz="1600" dirty="0"/>
                      <a:t>7</a:t>
                    </a:r>
                    <a:r>
                      <a:rPr lang="ja-JP" altLang="en-US" sz="1600" dirty="0"/>
                      <a:t>兆</a:t>
                    </a:r>
                    <a:r>
                      <a:rPr lang="ja-JP" altLang="en-US" sz="1600" baseline="0" dirty="0"/>
                      <a:t>
</a:t>
                    </a:r>
                    <a:fld id="{BFF93E60-2764-4C99-B819-2ECA3EA81FB5}" type="PERCENTAGE">
                      <a:rPr lang="en-US" altLang="ja-JP" sz="1600" baseline="0"/>
                      <a:pPr/>
                      <a:t>[パーセンテージ]</a:t>
                    </a:fld>
                    <a:endParaRPr lang="ja-JP" altLang="en-US" sz="1600" baseline="0" dirty="0"/>
                  </a:p>
                </c:rich>
              </c:tx>
              <c:showLegendKey val="0"/>
              <c:showVal val="0"/>
              <c:showCatName val="1"/>
              <c:showSerName val="0"/>
              <c:showPercent val="1"/>
              <c:showBubbleSize val="0"/>
              <c:extLst>
                <c:ext xmlns:c15="http://schemas.microsoft.com/office/drawing/2012/chart" uri="{CE6537A1-D6FC-4f65-9D91-7224C49458BB}">
                  <c15:layout>
                    <c:manualLayout>
                      <c:w val="0.18160063798381479"/>
                      <c:h val="0.30515912728345645"/>
                    </c:manualLayout>
                  </c15:layout>
                  <c15:dlblFieldTable/>
                  <c15:showDataLabelsRange val="0"/>
                </c:ext>
                <c:ext xmlns:c16="http://schemas.microsoft.com/office/drawing/2014/chart" uri="{C3380CC4-5D6E-409C-BE32-E72D297353CC}">
                  <c16:uniqueId val="{00000001-1295-43E0-B4DF-DBC0F2C5D9ED}"/>
                </c:ext>
              </c:extLst>
            </c:dLbl>
            <c:dLbl>
              <c:idx val="1"/>
              <c:layout>
                <c:manualLayout>
                  <c:x val="3.4472406602850188E-3"/>
                  <c:y val="-7.8963782642155297E-2"/>
                </c:manualLayout>
              </c:layout>
              <c:tx>
                <c:rich>
                  <a:bodyPr/>
                  <a:lstStyle/>
                  <a:p>
                    <a:fld id="{80EACBEB-7B87-49BE-BC93-CC9A8EC2B72D}" type="CATEGORYNAME">
                      <a:rPr lang="ja-JP" altLang="en-US" sz="1600" smtClean="0"/>
                      <a:pPr/>
                      <a:t>[分類名]</a:t>
                    </a:fld>
                    <a:r>
                      <a:rPr lang="ja-JP" altLang="en-US" sz="1600" dirty="0"/>
                      <a:t/>
                    </a:r>
                    <a:br>
                      <a:rPr lang="ja-JP" altLang="en-US" sz="1600" dirty="0"/>
                    </a:br>
                    <a:r>
                      <a:rPr lang="en-US" altLang="ja-JP" sz="1600" dirty="0"/>
                      <a:t>14</a:t>
                    </a:r>
                    <a:r>
                      <a:rPr lang="ja-JP" altLang="en-US" sz="1600" dirty="0"/>
                      <a:t>兆</a:t>
                    </a:r>
                    <a:r>
                      <a:rPr lang="ja-JP" altLang="en-US" sz="1600" baseline="0" dirty="0"/>
                      <a:t>
</a:t>
                    </a:r>
                    <a:fld id="{DC39B2D0-E76E-42BD-A882-79EFADB9996E}" type="PERCENTAGE">
                      <a:rPr lang="en-US" altLang="ja-JP" sz="1600" baseline="0"/>
                      <a:pPr/>
                      <a:t>[パーセンテージ]</a:t>
                    </a:fld>
                    <a:endParaRPr lang="ja-JP" altLang="en-US" sz="1600"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1295-43E0-B4DF-DBC0F2C5D9E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lt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国</c:v>
                </c:pt>
                <c:pt idx="1">
                  <c:v>地方</c:v>
                </c:pt>
              </c:strCache>
            </c:strRef>
          </c:cat>
          <c:val>
            <c:numRef>
              <c:f>Sheet1!$B$2:$B$3</c:f>
              <c:numCache>
                <c:formatCode>General</c:formatCode>
                <c:ptCount val="2"/>
                <c:pt idx="0">
                  <c:v>7</c:v>
                </c:pt>
                <c:pt idx="1">
                  <c:v>14</c:v>
                </c:pt>
              </c:numCache>
            </c:numRef>
          </c:val>
          <c:extLst>
            <c:ext xmlns:c16="http://schemas.microsoft.com/office/drawing/2014/chart" uri="{C3380CC4-5D6E-409C-BE32-E72D297353CC}">
              <c16:uniqueId val="{00000004-1295-43E0-B4DF-DBC0F2C5D9ED}"/>
            </c:ext>
          </c:extLst>
        </c:ser>
        <c:dLbls>
          <c:showLegendKey val="0"/>
          <c:showVal val="0"/>
          <c:showCatName val="1"/>
          <c:showSerName val="0"/>
          <c:showPercent val="1"/>
          <c:showBubbleSize val="0"/>
          <c:showLeaderLines val="1"/>
        </c:dLbls>
        <c:firstSliceAng val="0"/>
        <c:holeSize val="3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800" b="1" dirty="0">
                <a:solidFill>
                  <a:schemeClr val="tx2"/>
                </a:solidFill>
              </a:rPr>
              <a:t>多くの企業が未参入</a:t>
            </a:r>
            <a:endParaRPr lang="ja-JP" sz="1800" b="1" dirty="0">
              <a:solidFill>
                <a:schemeClr val="tx2"/>
              </a:solidFill>
            </a:endParaRPr>
          </a:p>
        </c:rich>
      </c:tx>
      <c:layout>
        <c:manualLayout>
          <c:xMode val="edge"/>
          <c:yMode val="edge"/>
          <c:x val="0.24983995666518932"/>
          <c:y val="4.7954652268355748E-2"/>
        </c:manualLayout>
      </c:layout>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48230833181256"/>
          <c:y val="0.16655443683742968"/>
          <c:w val="0.76874824386838503"/>
          <c:h val="0.66805865218981586"/>
        </c:manualLayout>
      </c:layout>
      <c:doughnutChart>
        <c:varyColors val="1"/>
        <c:ser>
          <c:idx val="0"/>
          <c:order val="0"/>
          <c:tx>
            <c:strRef>
              <c:f>Sheet1!$B$1</c:f>
              <c:strCache>
                <c:ptCount val="1"/>
                <c:pt idx="0">
                  <c:v>売上高</c:v>
                </c:pt>
              </c:strCache>
            </c:strRef>
          </c:tx>
          <c:spPr>
            <a:ln>
              <a:solidFill>
                <a:schemeClr val="bg1"/>
              </a:solidFill>
            </a:ln>
          </c:spPr>
          <c:dPt>
            <c:idx val="0"/>
            <c:bubble3D val="0"/>
            <c:spPr>
              <a:solidFill>
                <a:schemeClr val="accent6">
                  <a:shade val="65000"/>
                </a:schemeClr>
              </a:solidFill>
              <a:ln w="19050">
                <a:solidFill>
                  <a:schemeClr val="bg1"/>
                </a:solidFill>
              </a:ln>
              <a:effectLst/>
            </c:spPr>
            <c:extLst>
              <c:ext xmlns:c16="http://schemas.microsoft.com/office/drawing/2014/chart" uri="{C3380CC4-5D6E-409C-BE32-E72D297353CC}">
                <c16:uniqueId val="{00000001-2930-402E-A8DA-FD0C2C0AEE12}"/>
              </c:ext>
            </c:extLst>
          </c:dPt>
          <c:dPt>
            <c:idx val="1"/>
            <c:bubble3D val="0"/>
            <c:spPr>
              <a:solidFill>
                <a:schemeClr val="accent6"/>
              </a:solidFill>
              <a:ln w="19050">
                <a:solidFill>
                  <a:schemeClr val="bg1"/>
                </a:solidFill>
              </a:ln>
              <a:effectLst/>
            </c:spPr>
            <c:extLst>
              <c:ext xmlns:c16="http://schemas.microsoft.com/office/drawing/2014/chart" uri="{C3380CC4-5D6E-409C-BE32-E72D297353CC}">
                <c16:uniqueId val="{00000003-2930-402E-A8DA-FD0C2C0AEE12}"/>
              </c:ext>
            </c:extLst>
          </c:dPt>
          <c:dPt>
            <c:idx val="2"/>
            <c:bubble3D val="0"/>
            <c:spPr>
              <a:solidFill>
                <a:schemeClr val="accent6">
                  <a:tint val="65000"/>
                </a:schemeClr>
              </a:solidFill>
              <a:ln w="19050">
                <a:solidFill>
                  <a:schemeClr val="bg1"/>
                </a:solidFill>
              </a:ln>
              <a:effectLst/>
            </c:spPr>
            <c:extLst>
              <c:ext xmlns:c16="http://schemas.microsoft.com/office/drawing/2014/chart" uri="{C3380CC4-5D6E-409C-BE32-E72D297353CC}">
                <c16:uniqueId val="{00000005-2930-402E-A8DA-FD0C2C0AEE12}"/>
              </c:ext>
            </c:extLst>
          </c:dPt>
          <c:dLbls>
            <c:dLbl>
              <c:idx val="0"/>
              <c:layout>
                <c:manualLayout>
                  <c:x val="-5.2452211494733005E-3"/>
                  <c:y val="-2.4126602295832154E-2"/>
                </c:manualLayout>
              </c:layout>
              <c:tx>
                <c:rich>
                  <a:bodyPr rot="0" spcFirstLastPara="1" vertOverflow="ellipsis" vert="horz" wrap="square" lIns="38100" tIns="19050" rIns="38100" bIns="19050" anchor="ctr" anchorCtr="1">
                    <a:noAutofit/>
                  </a:bodyPr>
                  <a:lstStyle/>
                  <a:p>
                    <a:pPr>
                      <a:defRPr lang="ja-JP" sz="1600" b="1" i="0" u="none" strike="noStrike" kern="1200" baseline="0">
                        <a:solidFill>
                          <a:schemeClr val="tx1"/>
                        </a:solidFill>
                        <a:latin typeface="+mn-lt"/>
                        <a:ea typeface="+mn-ea"/>
                        <a:cs typeface="+mn-cs"/>
                      </a:defRPr>
                    </a:pPr>
                    <a:fld id="{FEF194BD-510F-4850-BD9B-4C75364DD435}" type="PERCENTAGE">
                      <a:rPr lang="en-US" altLang="ja-JP" kern="100" spc="-100" baseline="0" smtClean="0">
                        <a:solidFill>
                          <a:schemeClr val="tx1"/>
                        </a:solidFill>
                      </a:rPr>
                      <a:pPr>
                        <a:defRPr lang="ja-JP" sz="1600" b="1">
                          <a:solidFill>
                            <a:schemeClr val="tx1"/>
                          </a:solidFill>
                        </a:defRPr>
                      </a:pPr>
                      <a:t>[パーセンテージ]</a:t>
                    </a:fld>
                    <a:r>
                      <a:rPr lang="ja-JP" altLang="en-US" kern="100" spc="-100" baseline="0" dirty="0">
                        <a:solidFill>
                          <a:schemeClr val="tx1"/>
                        </a:solidFill>
                      </a:rPr>
                      <a:t/>
                    </a:r>
                    <a:br>
                      <a:rPr lang="ja-JP" altLang="en-US" kern="100" spc="-100" baseline="0" dirty="0">
                        <a:solidFill>
                          <a:schemeClr val="tx1"/>
                        </a:solidFill>
                      </a:rPr>
                    </a:br>
                    <a:r>
                      <a:rPr lang="en-US" altLang="ja-JP" kern="100" spc="-100" baseline="0" dirty="0">
                        <a:solidFill>
                          <a:schemeClr val="tx1"/>
                        </a:solidFill>
                      </a:rPr>
                      <a:t>6.3</a:t>
                    </a:r>
                    <a:r>
                      <a:rPr lang="ja-JP" altLang="en-US" kern="100" spc="-100" baseline="0" dirty="0">
                        <a:solidFill>
                          <a:schemeClr val="tx1"/>
                        </a:solidFill>
                      </a:rPr>
                      <a:t>万社</a:t>
                    </a:r>
                  </a:p>
                </c:rich>
              </c:tx>
              <c:spPr>
                <a:noFill/>
                <a:ln>
                  <a:noFill/>
                </a:ln>
                <a:effectLst/>
              </c:spPr>
              <c:txPr>
                <a:bodyPr rot="0" spcFirstLastPara="1" vertOverflow="ellipsis" vert="horz" wrap="square" lIns="38100" tIns="19050" rIns="38100" bIns="19050" anchor="ctr" anchorCtr="1">
                  <a:noAutofit/>
                </a:bodyPr>
                <a:lstStyle/>
                <a:p>
                  <a:pPr>
                    <a:defRPr lang="ja-JP" sz="16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6245100421474266"/>
                      <c:h val="0.20049827787610228"/>
                    </c:manualLayout>
                  </c15:layout>
                  <c15:dlblFieldTable/>
                  <c15:showDataLabelsRange val="0"/>
                </c:ext>
                <c:ext xmlns:c16="http://schemas.microsoft.com/office/drawing/2014/chart" uri="{C3380CC4-5D6E-409C-BE32-E72D297353CC}">
                  <c16:uniqueId val="{00000001-2930-402E-A8DA-FD0C2C0AEE12}"/>
                </c:ext>
              </c:extLst>
            </c:dLbl>
            <c:dLbl>
              <c:idx val="1"/>
              <c:layout>
                <c:manualLayout>
                  <c:x val="7.1019700537919409E-2"/>
                  <c:y val="5.9243127066235038E-2"/>
                </c:manualLayout>
              </c:layout>
              <c:tx>
                <c:rich>
                  <a:bodyPr rot="0" spcFirstLastPara="1" vertOverflow="ellipsis" vert="horz" wrap="square" lIns="38100" tIns="19050" rIns="38100" bIns="19050" anchor="ctr" anchorCtr="1">
                    <a:noAutofit/>
                  </a:bodyPr>
                  <a:lstStyle/>
                  <a:p>
                    <a:pPr>
                      <a:defRPr lang="ja-JP" sz="1600" b="1" i="0" u="none" strike="noStrike" kern="1200" baseline="0">
                        <a:solidFill>
                          <a:schemeClr val="tx1"/>
                        </a:solidFill>
                        <a:latin typeface="メイリオ" panose="020B0604030504040204" pitchFamily="50" charset="-128"/>
                        <a:ea typeface="+mn-ea"/>
                        <a:cs typeface="+mn-cs"/>
                      </a:defRPr>
                    </a:pPr>
                    <a:fld id="{D6409BFE-0570-4EE6-8632-C842DF97A985}" type="PERCENTAGE">
                      <a:rPr lang="en-US" altLang="ja-JP" b="1" kern="400" spc="-100" baseline="0" smtClean="0">
                        <a:solidFill>
                          <a:schemeClr val="tx1"/>
                        </a:solidFill>
                      </a:rPr>
                      <a:pPr>
                        <a:defRPr lang="ja-JP" sz="1600" b="1">
                          <a:solidFill>
                            <a:schemeClr val="tx1"/>
                          </a:solidFill>
                          <a:latin typeface="メイリオ" panose="020B0604030504040204" pitchFamily="50" charset="-128"/>
                        </a:defRPr>
                      </a:pPr>
                      <a:t>[パーセンテージ]</a:t>
                    </a:fld>
                    <a:endParaRPr lang="ja-JP" altLang="en-US" b="1" kern="400" spc="-100" baseline="0" dirty="0">
                      <a:solidFill>
                        <a:schemeClr val="tx1"/>
                      </a:solidFill>
                    </a:endParaRPr>
                  </a:p>
                  <a:p>
                    <a:pPr>
                      <a:defRPr lang="ja-JP" sz="1600" b="1">
                        <a:solidFill>
                          <a:schemeClr val="tx1"/>
                        </a:solidFill>
                        <a:latin typeface="メイリオ" panose="020B0604030504040204" pitchFamily="50" charset="-128"/>
                      </a:defRPr>
                    </a:pPr>
                    <a:r>
                      <a:rPr lang="en-US" altLang="ja-JP" b="1" kern="400" spc="-100" baseline="0" dirty="0">
                        <a:solidFill>
                          <a:schemeClr val="tx1"/>
                        </a:solidFill>
                      </a:rPr>
                      <a:t>40</a:t>
                    </a:r>
                    <a:r>
                      <a:rPr lang="ja-JP" altLang="en-US" b="1" kern="400" spc="-100" baseline="0" dirty="0">
                        <a:solidFill>
                          <a:schemeClr val="tx1"/>
                        </a:solidFill>
                      </a:rPr>
                      <a:t>万社</a:t>
                    </a:r>
                  </a:p>
                </c:rich>
              </c:tx>
              <c:spPr>
                <a:noFill/>
                <a:ln>
                  <a:noFill/>
                </a:ln>
                <a:effectLst/>
              </c:spPr>
              <c:txPr>
                <a:bodyPr rot="0" spcFirstLastPara="1" vertOverflow="ellipsis" vert="horz" wrap="square" lIns="38100" tIns="19050" rIns="38100" bIns="19050" anchor="ctr" anchorCtr="1">
                  <a:noAutofit/>
                </a:bodyPr>
                <a:lstStyle/>
                <a:p>
                  <a:pPr>
                    <a:defRPr lang="ja-JP" sz="1600" b="1" i="0" u="none" strike="noStrike" kern="1200" baseline="0">
                      <a:solidFill>
                        <a:schemeClr val="tx1"/>
                      </a:solidFill>
                      <a:latin typeface="メイリオ" panose="020B0604030504040204" pitchFamily="50" charset="-128"/>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5257258668744992"/>
                      <c:h val="0.26369814116163404"/>
                    </c:manualLayout>
                  </c15:layout>
                  <c15:dlblFieldTable/>
                  <c15:showDataLabelsRange val="0"/>
                </c:ext>
                <c:ext xmlns:c16="http://schemas.microsoft.com/office/drawing/2014/chart" uri="{C3380CC4-5D6E-409C-BE32-E72D297353CC}">
                  <c16:uniqueId val="{00000003-2930-402E-A8DA-FD0C2C0AEE12}"/>
                </c:ext>
              </c:extLst>
            </c:dLbl>
            <c:dLbl>
              <c:idx val="2"/>
              <c:delete val="1"/>
              <c:extLst>
                <c:ext xmlns:c15="http://schemas.microsoft.com/office/drawing/2012/chart" uri="{CE6537A1-D6FC-4f65-9D91-7224C49458BB}"/>
                <c:ext xmlns:c16="http://schemas.microsoft.com/office/drawing/2014/chart" uri="{C3380CC4-5D6E-409C-BE32-E72D297353CC}">
                  <c16:uniqueId val="{00000005-2930-402E-A8DA-FD0C2C0AEE12}"/>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全省庁入札統一資格をもつ企業数 6.3万社</c:v>
                </c:pt>
                <c:pt idx="1">
                  <c:v>落札実績のある企業数 40万社</c:v>
                </c:pt>
                <c:pt idx="2">
                  <c:v>国内の企業数 358万社</c:v>
                </c:pt>
              </c:strCache>
            </c:strRef>
          </c:cat>
          <c:val>
            <c:numRef>
              <c:f>Sheet1!$B$2:$B$4</c:f>
              <c:numCache>
                <c:formatCode>General</c:formatCode>
                <c:ptCount val="3"/>
                <c:pt idx="0">
                  <c:v>6.3</c:v>
                </c:pt>
                <c:pt idx="1">
                  <c:v>33.700000000000003</c:v>
                </c:pt>
                <c:pt idx="2">
                  <c:v>318</c:v>
                </c:pt>
              </c:numCache>
            </c:numRef>
          </c:val>
          <c:extLst>
            <c:ext xmlns:c16="http://schemas.microsoft.com/office/drawing/2014/chart" uri="{C3380CC4-5D6E-409C-BE32-E72D297353CC}">
              <c16:uniqueId val="{00000006-2930-402E-A8DA-FD0C2C0AEE12}"/>
            </c:ext>
          </c:extLst>
        </c:ser>
        <c:dLbls>
          <c:showLegendKey val="0"/>
          <c:showVal val="0"/>
          <c:showCatName val="0"/>
          <c:showSerName val="0"/>
          <c:showPercent val="1"/>
          <c:showBubbleSize val="0"/>
          <c:showLeaderLines val="1"/>
        </c:dLbls>
        <c:firstSliceAng val="0"/>
        <c:holeSize val="30"/>
      </c:doughnutChart>
      <c:spPr>
        <a:noFill/>
        <a:ln>
          <a:noFill/>
        </a:ln>
        <a:effectLst/>
      </c:spPr>
    </c:plotArea>
    <c:legend>
      <c:legendPos val="b"/>
      <c:legendEntry>
        <c:idx val="2"/>
        <c:delete val="1"/>
      </c:legendEntry>
      <c:layout>
        <c:manualLayout>
          <c:xMode val="edge"/>
          <c:yMode val="edge"/>
          <c:x val="1.0193818996057574E-2"/>
          <c:y val="0.87616573228516126"/>
          <c:w val="0.89477838705285628"/>
          <c:h val="0.12383426771483873"/>
        </c:manualLayout>
      </c:layout>
      <c:overlay val="0"/>
      <c:spPr>
        <a:noFill/>
        <a:ln>
          <a:noFill/>
        </a:ln>
        <a:effectLst/>
      </c:spPr>
      <c:txPr>
        <a:bodyPr rot="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900488" y="0"/>
            <a:ext cx="2984500" cy="501650"/>
          </a:xfrm>
          <a:prstGeom prst="rect">
            <a:avLst/>
          </a:prstGeom>
        </p:spPr>
        <p:txBody>
          <a:bodyPr vert="horz" lIns="91440" tIns="45720" rIns="91440" bIns="45720" rtlCol="0"/>
          <a:lstStyle>
            <a:lvl1pPr algn="r">
              <a:defRPr sz="1200"/>
            </a:lvl1pPr>
          </a:lstStyle>
          <a:p>
            <a:fld id="{B536D539-0417-45F0-861C-E810BF705597}" type="datetimeFigureOut">
              <a:rPr kumimoji="1" lang="ja-JP" altLang="en-US" smtClean="0"/>
              <a:t>2025/7/14</a:t>
            </a:fld>
            <a:endParaRPr kumimoji="1" lang="ja-JP" altLang="en-US" dirty="0"/>
          </a:p>
        </p:txBody>
      </p:sp>
      <p:sp>
        <p:nvSpPr>
          <p:cNvPr id="4" name="フッター プレースホルダー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900488" y="9517063"/>
            <a:ext cx="2984500" cy="501650"/>
          </a:xfrm>
          <a:prstGeom prst="rect">
            <a:avLst/>
          </a:prstGeom>
        </p:spPr>
        <p:txBody>
          <a:bodyPr vert="horz" lIns="91440" tIns="45720" rIns="91440" bIns="45720" rtlCol="0" anchor="b"/>
          <a:lstStyle>
            <a:lvl1pPr algn="r">
              <a:defRPr sz="1200"/>
            </a:lvl1pPr>
          </a:lstStyle>
          <a:p>
            <a:fld id="{99B1F283-AF94-4FEE-9C22-BB4FA869A78F}" type="slidenum">
              <a:rPr kumimoji="1" lang="ja-JP" altLang="en-US" smtClean="0"/>
              <a:t>‹#›</a:t>
            </a:fld>
            <a:endParaRPr kumimoji="1" lang="ja-JP" altLang="en-US" dirty="0"/>
          </a:p>
        </p:txBody>
      </p:sp>
    </p:spTree>
    <p:extLst>
      <p:ext uri="{BB962C8B-B14F-4D97-AF65-F5344CB8AC3E}">
        <p14:creationId xmlns:p14="http://schemas.microsoft.com/office/powerpoint/2010/main" val="16565973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4182" cy="502676"/>
          </a:xfrm>
          <a:prstGeom prst="rect">
            <a:avLst/>
          </a:prstGeom>
        </p:spPr>
        <p:txBody>
          <a:bodyPr vert="horz" lIns="92428" tIns="46214" rIns="92428" bIns="4621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00800" y="0"/>
            <a:ext cx="2984182" cy="502676"/>
          </a:xfrm>
          <a:prstGeom prst="rect">
            <a:avLst/>
          </a:prstGeom>
        </p:spPr>
        <p:txBody>
          <a:bodyPr vert="horz" lIns="92428" tIns="46214" rIns="92428" bIns="46214" rtlCol="0"/>
          <a:lstStyle>
            <a:lvl1pPr algn="r">
              <a:defRPr sz="1200"/>
            </a:lvl1pPr>
          </a:lstStyle>
          <a:p>
            <a:fld id="{6DB5EE7C-DF76-4DF6-B551-FB8DACE59ECC}" type="datetimeFigureOut">
              <a:rPr kumimoji="1" lang="ja-JP" altLang="en-US" smtClean="0"/>
              <a:t>2025/7/14</a:t>
            </a:fld>
            <a:endParaRPr kumimoji="1" lang="ja-JP" altLang="en-US" dirty="0"/>
          </a:p>
        </p:txBody>
      </p:sp>
      <p:sp>
        <p:nvSpPr>
          <p:cNvPr id="4" name="スライド イメージ プレースホルダー 3"/>
          <p:cNvSpPr>
            <a:spLocks noGrp="1" noRot="1" noChangeAspect="1"/>
          </p:cNvSpPr>
          <p:nvPr>
            <p:ph type="sldImg" idx="2"/>
          </p:nvPr>
        </p:nvSpPr>
        <p:spPr>
          <a:xfrm>
            <a:off x="438150" y="1252538"/>
            <a:ext cx="6010275" cy="3381375"/>
          </a:xfrm>
          <a:prstGeom prst="rect">
            <a:avLst/>
          </a:prstGeom>
          <a:noFill/>
          <a:ln w="12700">
            <a:solidFill>
              <a:prstClr val="black"/>
            </a:solidFill>
          </a:ln>
        </p:spPr>
        <p:txBody>
          <a:bodyPr vert="horz" lIns="92428" tIns="46214" rIns="92428" bIns="46214" rtlCol="0" anchor="ctr"/>
          <a:lstStyle/>
          <a:p>
            <a:endParaRPr lang="ja-JP" altLang="en-US" dirty="0"/>
          </a:p>
        </p:txBody>
      </p:sp>
      <p:sp>
        <p:nvSpPr>
          <p:cNvPr id="5" name="ノート プレースホルダー 4"/>
          <p:cNvSpPr>
            <a:spLocks noGrp="1"/>
          </p:cNvSpPr>
          <p:nvPr>
            <p:ph type="body" sz="quarter" idx="3"/>
          </p:nvPr>
        </p:nvSpPr>
        <p:spPr>
          <a:xfrm>
            <a:off x="688658" y="4821505"/>
            <a:ext cx="5509260" cy="3944869"/>
          </a:xfrm>
          <a:prstGeom prst="rect">
            <a:avLst/>
          </a:prstGeom>
        </p:spPr>
        <p:txBody>
          <a:bodyPr vert="horz" lIns="92428" tIns="46214" rIns="92428" bIns="462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6040"/>
            <a:ext cx="2984182" cy="502675"/>
          </a:xfrm>
          <a:prstGeom prst="rect">
            <a:avLst/>
          </a:prstGeom>
        </p:spPr>
        <p:txBody>
          <a:bodyPr vert="horz" lIns="92428" tIns="46214" rIns="92428" bIns="4621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900800" y="9516040"/>
            <a:ext cx="2984182" cy="502675"/>
          </a:xfrm>
          <a:prstGeom prst="rect">
            <a:avLst/>
          </a:prstGeom>
        </p:spPr>
        <p:txBody>
          <a:bodyPr vert="horz" lIns="92428" tIns="46214" rIns="92428" bIns="46214" rtlCol="0" anchor="b"/>
          <a:lstStyle>
            <a:lvl1pPr algn="r">
              <a:defRPr sz="1200"/>
            </a:lvl1pPr>
          </a:lstStyle>
          <a:p>
            <a:fld id="{D8A7BB66-214D-4367-BABC-4EEBE8E78188}" type="slidenum">
              <a:rPr kumimoji="1" lang="ja-JP" altLang="en-US" smtClean="0"/>
              <a:t>‹#›</a:t>
            </a:fld>
            <a:endParaRPr kumimoji="1" lang="ja-JP" altLang="en-US" dirty="0"/>
          </a:p>
        </p:txBody>
      </p:sp>
    </p:spTree>
    <p:extLst>
      <p:ext uri="{BB962C8B-B14F-4D97-AF65-F5344CB8AC3E}">
        <p14:creationId xmlns:p14="http://schemas.microsoft.com/office/powerpoint/2010/main" val="26736003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09919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15E10-B13B-DAD9-C9BA-46FA7E36BB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546BDA-1360-D1D1-DD95-CB86AB47BB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47D099-BA77-CDC1-A892-4913F5D278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5581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15E10-B13B-DAD9-C9BA-46FA7E36BB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546BDA-1360-D1D1-DD95-CB86AB47BB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47D099-BA77-CDC1-A892-4913F5D278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2532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088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1800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8399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00485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067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1EAA4-30EA-6403-3674-B3A1180BCB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84EE7D-0DF7-94A2-C73B-8820C7C2063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C75945-E2AD-DE2B-6ABB-54B1CBC732D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1837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2714B-2564-AD08-D2F9-9BC629CA43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BEAF67F-785A-3069-6EBF-4D709DDADC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C5F27F4-B069-AFEB-C5AB-D7CC0BD253E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7336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7553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C66D8-5E96-E85B-A9BA-4BDD1F053A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1E6168-BCFD-2E29-ADAF-7E37E6F4BF3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C1BBB5-7A2B-87D0-8E59-6A15100785F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6332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2853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15E10-B13B-DAD9-C9BA-46FA7E36BB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546BDA-1360-D1D1-DD95-CB86AB47BB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47D099-BA77-CDC1-A892-4913F5D278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0145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15E10-B13B-DAD9-C9BA-46FA7E36BB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546BDA-1360-D1D1-DD95-CB86AB47BB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47D099-BA77-CDC1-A892-4913F5D278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4681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15E10-B13B-DAD9-C9BA-46FA7E36BB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546BDA-1360-D1D1-DD95-CB86AB47BB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47D099-BA77-CDC1-A892-4913F5D278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0132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53A9135-7C95-42E8-AF1A-3A6B56E3FE08}" type="datetime1">
              <a:rPr kumimoji="1" lang="ja-JP" altLang="en-US" smtClean="0"/>
              <a:t>2025/7/14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39938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A6FD785-3615-4539-856B-C2CF7A2BA075}" type="datetime1">
              <a:rPr kumimoji="1" lang="ja-JP" altLang="en-US" smtClean="0"/>
              <a:t>2025/7/14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220588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6722C7-30D8-4913-8A26-723E92DAC1C0}" type="datetime1">
              <a:rPr kumimoji="1" lang="ja-JP" altLang="en-US" smtClean="0"/>
              <a:t>2025/7/14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3401518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30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D9993B-69A6-4468-A65F-1B103E4E6CB0}" type="datetime1">
              <a:rPr kumimoji="1" lang="ja-JP" altLang="en-US" smtClean="0"/>
              <a:t>2025/7/14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329108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D8FC8E-523C-433F-8BC9-AB6A8538D789}" type="datetime1">
              <a:rPr kumimoji="1" lang="ja-JP" altLang="en-US" smtClean="0"/>
              <a:t>2025/7/14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17130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2A7C326-EA03-43FF-916A-0CFB92C0105F}" type="datetime1">
              <a:rPr kumimoji="1" lang="ja-JP" altLang="en-US" smtClean="0"/>
              <a:t>2025/7/14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197937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5650E7-F5BD-43B8-AE3D-9502D293AF39}" type="datetime1">
              <a:rPr kumimoji="1" lang="ja-JP" altLang="en-US" smtClean="0"/>
              <a:t>2025/7/14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320736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56518BA-D707-4F2B-8DF4-AF6D6D187C2E}" type="datetime1">
              <a:rPr kumimoji="1" lang="ja-JP" altLang="en-US" smtClean="0"/>
              <a:t>2025/7/14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55986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88ADD0-17B7-4252-85F0-FE0C8CFB0384}" type="datetime1">
              <a:rPr kumimoji="1" lang="ja-JP" altLang="en-US" smtClean="0"/>
              <a:t>2025/7/14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306132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08B2ADD-8405-4B08-8D9E-4593FD15BED6}" type="datetime1">
              <a:rPr kumimoji="1" lang="ja-JP" altLang="en-US" smtClean="0"/>
              <a:t>2025/7/14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398654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D4CA580-28CD-40EE-B762-8576E9C56049}" type="datetime1">
              <a:rPr kumimoji="1" lang="ja-JP" altLang="en-US" smtClean="0"/>
              <a:t>2025/7/14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F3BB02A-1C3D-4A72-AFC3-3B1EE3DBE01E}" type="slidenum">
              <a:rPr kumimoji="1" lang="ja-JP" altLang="en-US" smtClean="0"/>
              <a:t>‹#›</a:t>
            </a:fld>
            <a:endParaRPr kumimoji="1" lang="ja-JP" altLang="en-US" dirty="0"/>
          </a:p>
        </p:txBody>
      </p:sp>
    </p:spTree>
    <p:extLst>
      <p:ext uri="{BB962C8B-B14F-4D97-AF65-F5344CB8AC3E}">
        <p14:creationId xmlns:p14="http://schemas.microsoft.com/office/powerpoint/2010/main" val="169780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D88F7-495D-4547-8D29-E36410BC7B93}" type="datetime1">
              <a:rPr kumimoji="1" lang="ja-JP" altLang="en-US" smtClean="0"/>
              <a:t>2025/7/14</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9451255" y="64890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BB02A-1C3D-4A72-AFC3-3B1EE3DBE01E}" type="slidenum">
              <a:rPr kumimoji="1" lang="ja-JP" altLang="en-US" smtClean="0"/>
              <a:t>‹#›</a:t>
            </a:fld>
            <a:endParaRPr kumimoji="1" lang="ja-JP" altLang="en-US" dirty="0"/>
          </a:p>
        </p:txBody>
      </p:sp>
      <p:pic>
        <p:nvPicPr>
          <p:cNvPr id="7" name="図 6">
            <a:extLst>
              <a:ext uri="{FF2B5EF4-FFF2-40B4-BE49-F238E27FC236}">
                <a16:creationId xmlns:a16="http://schemas.microsoft.com/office/drawing/2014/main" id="{ED51D979-0333-42F2-87A6-A7A3C2F3F9A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12625" y="6518492"/>
            <a:ext cx="1697528" cy="414032"/>
          </a:xfrm>
          <a:prstGeom prst="rect">
            <a:avLst/>
          </a:prstGeom>
        </p:spPr>
      </p:pic>
      <p:sp>
        <p:nvSpPr>
          <p:cNvPr id="8" name="テキスト ボックス 7">
            <a:extLst>
              <a:ext uri="{FF2B5EF4-FFF2-40B4-BE49-F238E27FC236}">
                <a16:creationId xmlns:a16="http://schemas.microsoft.com/office/drawing/2014/main" id="{DC01B1F1-D86F-4095-AF34-4EC05D30E491}"/>
              </a:ext>
            </a:extLst>
          </p:cNvPr>
          <p:cNvSpPr txBox="1"/>
          <p:nvPr userDrawn="1"/>
        </p:nvSpPr>
        <p:spPr>
          <a:xfrm>
            <a:off x="176982" y="6633142"/>
            <a:ext cx="2398413" cy="253916"/>
          </a:xfrm>
          <a:prstGeom prst="rect">
            <a:avLst/>
          </a:prstGeom>
          <a:noFill/>
        </p:spPr>
        <p:txBody>
          <a:bodyPr wrap="none" rtlCol="0">
            <a:spAutoFit/>
          </a:bodyPr>
          <a:lstStyle/>
          <a:p>
            <a:r>
              <a:rPr kumimoji="1" lang="en-US" altLang="ja-JP" sz="1050" dirty="0"/>
              <a:t>©</a:t>
            </a:r>
            <a:r>
              <a:rPr kumimoji="1" lang="en-US" altLang="ja-JP" sz="1050" dirty="0" smtClean="0"/>
              <a:t>2025 </a:t>
            </a:r>
            <a:r>
              <a:rPr kumimoji="1" lang="en-US" altLang="ja-JP" sz="1050" b="0" i="0" kern="1200" dirty="0">
                <a:solidFill>
                  <a:schemeClr val="tx1"/>
                </a:solidFill>
                <a:effectLst/>
                <a:latin typeface="+mn-lt"/>
                <a:ea typeface="+mn-ea"/>
                <a:cs typeface="+mn-cs"/>
              </a:rPr>
              <a:t>JIJI PRESS BUSINESS SUPORT Ltd.</a:t>
            </a:r>
            <a:endParaRPr kumimoji="1" lang="en-US" altLang="ja-JP" sz="1050" dirty="0"/>
          </a:p>
        </p:txBody>
      </p:sp>
    </p:spTree>
    <p:extLst>
      <p:ext uri="{BB962C8B-B14F-4D97-AF65-F5344CB8AC3E}">
        <p14:creationId xmlns:p14="http://schemas.microsoft.com/office/powerpoint/2010/main" val="174399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jiji-bs@grp.jiji.co.j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DCDA69E1-9EC4-CE8C-07B8-953917601F4D}"/>
              </a:ext>
            </a:extLst>
          </p:cNvPr>
          <p:cNvGrpSpPr/>
          <p:nvPr/>
        </p:nvGrpSpPr>
        <p:grpSpPr>
          <a:xfrm>
            <a:off x="0" y="4368067"/>
            <a:ext cx="12191999" cy="799388"/>
            <a:chOff x="0" y="3502142"/>
            <a:chExt cx="12191999" cy="799388"/>
          </a:xfrm>
        </p:grpSpPr>
        <p:sp>
          <p:nvSpPr>
            <p:cNvPr id="12" name="正方形/長方形 11"/>
            <p:cNvSpPr/>
            <p:nvPr/>
          </p:nvSpPr>
          <p:spPr>
            <a:xfrm>
              <a:off x="4522676" y="3502142"/>
              <a:ext cx="3610212" cy="799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5A140C2-6D7D-F041-8DEA-55494ABE150A}"/>
                </a:ext>
              </a:extLst>
            </p:cNvPr>
            <p:cNvSpPr txBox="1"/>
            <p:nvPr/>
          </p:nvSpPr>
          <p:spPr>
            <a:xfrm>
              <a:off x="0" y="3787170"/>
              <a:ext cx="12191999" cy="369332"/>
            </a:xfrm>
            <a:prstGeom prst="rect">
              <a:avLst/>
            </a:prstGeom>
            <a:solidFill>
              <a:srgbClr val="3BA297"/>
            </a:solidFill>
          </p:spPr>
          <p:txBody>
            <a:bodyPr wrap="square" rtlCol="0">
              <a:spAutoFit/>
            </a:bodyPr>
            <a:lstStyle/>
            <a:p>
              <a:pPr algn="ctr"/>
              <a:endParaRPr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953F233-D443-284C-BEAC-61397BC5897E}"/>
                </a:ext>
              </a:extLst>
            </p:cNvPr>
            <p:cNvSpPr txBox="1"/>
            <p:nvPr/>
          </p:nvSpPr>
          <p:spPr>
            <a:xfrm>
              <a:off x="3487919" y="3756392"/>
              <a:ext cx="4854804" cy="400110"/>
            </a:xfrm>
            <a:prstGeom prst="rect">
              <a:avLst/>
            </a:prstGeom>
            <a:noFill/>
          </p:spPr>
          <p:txBody>
            <a:bodyPr wrap="square" rtlCol="0">
              <a:spAutoFit/>
            </a:bodyPr>
            <a:lstStyle/>
            <a:p>
              <a:pPr algn="dist"/>
              <a:r>
                <a:rPr lang="en-US" altLang="ja-JP" sz="2000" b="1" dirty="0" smtClean="0">
                  <a:solidFill>
                    <a:schemeClr val="bg1"/>
                  </a:solidFill>
                  <a:latin typeface="BIZ UDPゴシック" panose="020B0400000000000000" pitchFamily="50" charset="-128"/>
                  <a:ea typeface="BIZ UDPゴシック" panose="020B0400000000000000" pitchFamily="50" charset="-128"/>
                </a:rPr>
                <a:t>bJAMP(</a:t>
              </a:r>
              <a:r>
                <a:rPr lang="ja-JP" altLang="en-US" sz="2000" b="1" dirty="0" smtClean="0">
                  <a:solidFill>
                    <a:schemeClr val="bg1"/>
                  </a:solidFill>
                  <a:latin typeface="BIZ UDPゴシック" panose="020B0400000000000000" pitchFamily="50" charset="-128"/>
                  <a:ea typeface="BIZ UDPゴシック" panose="020B0400000000000000" pitchFamily="50" charset="-128"/>
                </a:rPr>
                <a:t>ビー・ジャンプ）の</a:t>
              </a:r>
              <a:r>
                <a:rPr lang="ja-JP" altLang="en-US" sz="2000" b="1" dirty="0">
                  <a:solidFill>
                    <a:schemeClr val="bg1"/>
                  </a:solidFill>
                  <a:latin typeface="BIZ UDPゴシック" panose="020B0400000000000000" pitchFamily="50" charset="-128"/>
                  <a:ea typeface="BIZ UDPゴシック" panose="020B0400000000000000" pitchFamily="50" charset="-128"/>
                </a:rPr>
                <a:t>概要</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grpSp>
      <p:cxnSp>
        <p:nvCxnSpPr>
          <p:cNvPr id="9" name="直線コネクタ 8">
            <a:extLst>
              <a:ext uri="{FF2B5EF4-FFF2-40B4-BE49-F238E27FC236}">
                <a16:creationId xmlns:a16="http://schemas.microsoft.com/office/drawing/2014/main" id="{6DF9706D-1605-2148-9793-EA93C6775691}"/>
              </a:ext>
            </a:extLst>
          </p:cNvPr>
          <p:cNvCxnSpPr>
            <a:cxnSpLocks/>
          </p:cNvCxnSpPr>
          <p:nvPr/>
        </p:nvCxnSpPr>
        <p:spPr>
          <a:xfrm>
            <a:off x="7729297" y="5464561"/>
            <a:ext cx="0" cy="2317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16" y="1690545"/>
            <a:ext cx="2635411" cy="727010"/>
          </a:xfrm>
          <a:prstGeom prst="rect">
            <a:avLst/>
          </a:prstGeom>
        </p:spPr>
      </p:pic>
      <p:pic>
        <p:nvPicPr>
          <p:cNvPr id="10" name="図 9" descr="黒い背景に白い文字がある&#10;&#10;低い精度で自動的に生成された説明">
            <a:extLst>
              <a:ext uri="{FF2B5EF4-FFF2-40B4-BE49-F238E27FC236}">
                <a16:creationId xmlns:a16="http://schemas.microsoft.com/office/drawing/2014/main" id="{FB248837-1E20-A01D-5F9A-BA254D8D7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472" y="1525447"/>
            <a:ext cx="2362199" cy="2362199"/>
          </a:xfrm>
          <a:prstGeom prst="rect">
            <a:avLst/>
          </a:prstGeom>
          <a:noFill/>
        </p:spPr>
      </p:pic>
      <p:pic>
        <p:nvPicPr>
          <p:cNvPr id="15" name="グラフィックス 14" descr="握手 単色塗りつぶし">
            <a:extLst>
              <a:ext uri="{FF2B5EF4-FFF2-40B4-BE49-F238E27FC236}">
                <a16:creationId xmlns:a16="http://schemas.microsoft.com/office/drawing/2014/main" id="{1802EBFD-1B4B-2606-B1BF-F981FC36C07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866534" y="2906154"/>
            <a:ext cx="2090077" cy="2090077"/>
          </a:xfrm>
          <a:prstGeom prst="rect">
            <a:avLst/>
          </a:prstGeom>
        </p:spPr>
      </p:pic>
      <p:grpSp>
        <p:nvGrpSpPr>
          <p:cNvPr id="2" name="グループ化 1">
            <a:extLst>
              <a:ext uri="{FF2B5EF4-FFF2-40B4-BE49-F238E27FC236}">
                <a16:creationId xmlns:a16="http://schemas.microsoft.com/office/drawing/2014/main" id="{942309A8-858E-4FEC-E0E3-3F46EC73A7EC}"/>
              </a:ext>
            </a:extLst>
          </p:cNvPr>
          <p:cNvGrpSpPr/>
          <p:nvPr/>
        </p:nvGrpSpPr>
        <p:grpSpPr>
          <a:xfrm>
            <a:off x="8756672" y="5108999"/>
            <a:ext cx="2364493" cy="1275365"/>
            <a:chOff x="2412212" y="5744301"/>
            <a:chExt cx="2364493" cy="1275365"/>
          </a:xfrm>
        </p:grpSpPr>
        <p:sp>
          <p:nvSpPr>
            <p:cNvPr id="5" name="正方形/長方形 4">
              <a:extLst>
                <a:ext uri="{FF2B5EF4-FFF2-40B4-BE49-F238E27FC236}">
                  <a16:creationId xmlns:a16="http://schemas.microsoft.com/office/drawing/2014/main" id="{284C53BC-C58E-A9C4-990B-4B90A6E6D078}"/>
                </a:ext>
              </a:extLst>
            </p:cNvPr>
            <p:cNvSpPr/>
            <p:nvPr/>
          </p:nvSpPr>
          <p:spPr>
            <a:xfrm>
              <a:off x="2412212" y="6650334"/>
              <a:ext cx="2364493" cy="369332"/>
            </a:xfrm>
            <a:prstGeom prst="rect">
              <a:avLst/>
            </a:prstGeom>
          </p:spPr>
          <p:txBody>
            <a:bodyPr wrap="none">
              <a:spAutoFit/>
            </a:bodyPr>
            <a:lstStyle/>
            <a:p>
              <a:r>
                <a:rPr lang="en-US" altLang="ja-JP" dirty="0"/>
                <a:t>https://www.bjamp.jp/</a:t>
              </a:r>
              <a:endParaRPr lang="ja-JP" altLang="en-US" dirty="0"/>
            </a:p>
          </p:txBody>
        </p:sp>
        <p:pic>
          <p:nvPicPr>
            <p:cNvPr id="6" name="図 5">
              <a:extLst>
                <a:ext uri="{FF2B5EF4-FFF2-40B4-BE49-F238E27FC236}">
                  <a16:creationId xmlns:a16="http://schemas.microsoft.com/office/drawing/2014/main" id="{61CB8725-6849-578A-E7E9-C7CC1E3320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3788" y="5744301"/>
              <a:ext cx="981343" cy="981343"/>
            </a:xfrm>
            <a:prstGeom prst="rect">
              <a:avLst/>
            </a:prstGeom>
          </p:spPr>
        </p:pic>
      </p:grpSp>
      <p:sp>
        <p:nvSpPr>
          <p:cNvPr id="8" name="正方形/長方形 7"/>
          <p:cNvSpPr/>
          <p:nvPr/>
        </p:nvSpPr>
        <p:spPr>
          <a:xfrm>
            <a:off x="3713304" y="5577139"/>
            <a:ext cx="5450531" cy="707886"/>
          </a:xfrm>
          <a:prstGeom prst="rect">
            <a:avLst/>
          </a:prstGeom>
        </p:spPr>
        <p:txBody>
          <a:bodyPr wrap="none">
            <a:spAutoFit/>
          </a:bodyPr>
          <a:lstStyle/>
          <a:p>
            <a:pPr marL="1077913" indent="-1077913">
              <a:tabLst>
                <a:tab pos="1165225" algn="l"/>
              </a:tabLst>
            </a:pPr>
            <a:r>
              <a:rPr lang="ja-JP" altLang="en-US" sz="2000" dirty="0" smtClean="0">
                <a:latin typeface="BIZ UDPゴシック" panose="020B0400000000000000" pitchFamily="50" charset="-128"/>
                <a:ea typeface="BIZ UDPゴシック" panose="020B0400000000000000" pitchFamily="50" charset="-128"/>
              </a:rPr>
              <a:t>開発元</a:t>
            </a:r>
            <a:r>
              <a:rPr lang="en-US" altLang="ja-JP" sz="2000" dirty="0" smtClean="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：時事</a:t>
            </a:r>
            <a:r>
              <a:rPr lang="ja-JP" altLang="en-US" sz="2000" dirty="0">
                <a:latin typeface="BIZ UDPゴシック" panose="020B0400000000000000" pitchFamily="50" charset="-128"/>
                <a:ea typeface="BIZ UDPゴシック" panose="020B0400000000000000" pitchFamily="50" charset="-128"/>
              </a:rPr>
              <a:t>通信ビジネスサポート株式</a:t>
            </a:r>
            <a:r>
              <a:rPr lang="ja-JP" altLang="en-US" sz="2000" dirty="0" smtClean="0">
                <a:latin typeface="BIZ UDPゴシック" panose="020B0400000000000000" pitchFamily="50" charset="-128"/>
                <a:ea typeface="BIZ UDPゴシック" panose="020B0400000000000000" pitchFamily="50" charset="-128"/>
              </a:rPr>
              <a:t>会社</a:t>
            </a:r>
            <a:endParaRPr lang="en-US" altLang="ja-JP" sz="2000" dirty="0" smtClean="0">
              <a:latin typeface="BIZ UDPゴシック" panose="020B0400000000000000" pitchFamily="50" charset="-128"/>
              <a:ea typeface="BIZ UDPゴシック" panose="020B0400000000000000" pitchFamily="50" charset="-128"/>
            </a:endParaRPr>
          </a:p>
          <a:p>
            <a:pPr marL="1165225" indent="-1165225"/>
            <a:r>
              <a:rPr lang="ja-JP" altLang="en-US" sz="2000" dirty="0" smtClean="0">
                <a:latin typeface="BIZ UDPゴシック" panose="020B0400000000000000" pitchFamily="50" charset="-128"/>
                <a:ea typeface="BIZ UDPゴシック" panose="020B0400000000000000" pitchFamily="50" charset="-128"/>
              </a:rPr>
              <a:t>総販売元</a:t>
            </a:r>
            <a:r>
              <a:rPr lang="en-US" altLang="ja-JP" sz="2000" dirty="0" smtClean="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：時事通信社</a:t>
            </a:r>
            <a:endParaRPr lang="ja-JP" altLang="en-US" sz="2000" dirty="0">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5203438" y="5136019"/>
            <a:ext cx="1931939" cy="400110"/>
          </a:xfrm>
          <a:prstGeom prst="rect">
            <a:avLst/>
          </a:prstGeom>
        </p:spPr>
        <p:txBody>
          <a:bodyPr wrap="none">
            <a:spAutoFit/>
          </a:bodyPr>
          <a:lstStyle/>
          <a:p>
            <a:pPr marL="1077913" indent="-1077913">
              <a:tabLst>
                <a:tab pos="1165225" algn="l"/>
              </a:tabLst>
            </a:pPr>
            <a:r>
              <a:rPr lang="en-US" altLang="ja-JP" sz="2000" dirty="0" smtClean="0">
                <a:latin typeface="BIZ UDPゴシック" panose="020B0400000000000000" pitchFamily="50" charset="-128"/>
                <a:ea typeface="BIZ UDPゴシック" panose="020B0400000000000000" pitchFamily="50" charset="-128"/>
              </a:rPr>
              <a:t>2025</a:t>
            </a:r>
            <a:r>
              <a:rPr lang="ja-JP" altLang="en-US" sz="2000" dirty="0" smtClean="0">
                <a:latin typeface="BIZ UDPゴシック" panose="020B0400000000000000" pitchFamily="50" charset="-128"/>
                <a:ea typeface="BIZ UDPゴシック" panose="020B0400000000000000" pitchFamily="50" charset="-128"/>
              </a:rPr>
              <a:t>年</a:t>
            </a:r>
            <a:r>
              <a:rPr lang="en-US" altLang="ja-JP" sz="2000" dirty="0" smtClean="0">
                <a:latin typeface="BIZ UDPゴシック" panose="020B0400000000000000" pitchFamily="50" charset="-128"/>
                <a:ea typeface="BIZ UDPゴシック" panose="020B0400000000000000" pitchFamily="50" charset="-128"/>
              </a:rPr>
              <a:t>7</a:t>
            </a:r>
            <a:r>
              <a:rPr lang="ja-JP" altLang="en-US" sz="2000" dirty="0" smtClean="0">
                <a:latin typeface="BIZ UDPゴシック" panose="020B0400000000000000" pitchFamily="50" charset="-128"/>
                <a:ea typeface="BIZ UDPゴシック" panose="020B0400000000000000" pitchFamily="50" charset="-128"/>
              </a:rPr>
              <a:t>月版</a:t>
            </a: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3221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A087-748C-106E-CB4E-ECB480C1E6A9}"/>
            </a:ext>
          </a:extLst>
        </p:cNvPr>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2006430" y="1510680"/>
            <a:ext cx="8191121" cy="4396198"/>
          </a:xfrm>
          <a:prstGeom prst="rect">
            <a:avLst/>
          </a:prstGeom>
          <a:ln>
            <a:solidFill>
              <a:schemeClr val="bg1">
                <a:lumMod val="75000"/>
              </a:schemeClr>
            </a:solidFill>
          </a:ln>
        </p:spPr>
      </p:pic>
      <p:sp>
        <p:nvSpPr>
          <p:cNvPr id="5" name="AutoShape 2" descr="https://jpc-powerpoint.officeapps.live.com/pods/GetClipboardImage.ashx?Id=1b937871-c8f0-46fc-8f4d-4046b11f0840&amp;DC=GJP2&amp;pkey=10cfa91b-fd95-4538-ac9f-db5e4bbe03ff&amp;wdwaccluster=GJP2">
            <a:extLst>
              <a:ext uri="{FF2B5EF4-FFF2-40B4-BE49-F238E27FC236}">
                <a16:creationId xmlns:a16="http://schemas.microsoft.com/office/drawing/2014/main" id="{52727178-55FA-2889-BF09-B46033FAFC14}"/>
              </a:ext>
            </a:extLst>
          </p:cNvPr>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a:extLst>
              <a:ext uri="{FF2B5EF4-FFF2-40B4-BE49-F238E27FC236}">
                <a16:creationId xmlns:a16="http://schemas.microsoft.com/office/drawing/2014/main" id="{382E0A10-5AA4-378F-D564-6F174FA01F42}"/>
              </a:ext>
            </a:extLst>
          </p:cNvPr>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➊　</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シレール　</a:t>
            </a:r>
            <a:r>
              <a:rPr lang="ja-JP" altLang="en-US" sz="2400" b="1" dirty="0">
                <a:solidFill>
                  <a:schemeClr val="bg1"/>
                </a:solidFill>
                <a:latin typeface="BIZ UDPゴシック" panose="020B0400000000000000" pitchFamily="50" charset="-128"/>
                <a:ea typeface="BIZ UDPゴシック" panose="020B0400000000000000" pitchFamily="50" charset="-128"/>
              </a:rPr>
              <a:t>の</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特徴</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C960D55-D1F7-027E-D9FA-B4225D3DE2CC}"/>
              </a:ext>
            </a:extLst>
          </p:cNvPr>
          <p:cNvSpPr txBox="1"/>
          <p:nvPr/>
        </p:nvSpPr>
        <p:spPr>
          <a:xfrm>
            <a:off x="385763" y="632012"/>
            <a:ext cx="11366966" cy="369332"/>
          </a:xfrm>
          <a:prstGeom prst="rect">
            <a:avLst/>
          </a:prstGeom>
          <a:noFill/>
        </p:spPr>
        <p:txBody>
          <a:bodyPr wrap="square" rtlCol="0">
            <a:spAutoFit/>
          </a:bodyPr>
          <a:lstStyle/>
          <a:p>
            <a:r>
              <a:rPr lang="ja-JP" altLang="en-US" b="1" dirty="0" smtClean="0">
                <a:latin typeface="BIZ UDPゴシック" panose="020B0400000000000000" pitchFamily="50" charset="-128"/>
                <a:ea typeface="BIZ UDPゴシック" panose="020B0400000000000000" pitchFamily="50" charset="-128"/>
              </a:rPr>
              <a:t>高度な検索</a:t>
            </a:r>
            <a:endParaRPr kumimoji="1" lang="ja-JP" altLang="en-US" b="1"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899F9FFF-9728-C63C-117F-1F7C79C142C3}"/>
              </a:ext>
            </a:extLst>
          </p:cNvPr>
          <p:cNvSpPr/>
          <p:nvPr/>
        </p:nvSpPr>
        <p:spPr>
          <a:xfrm>
            <a:off x="3359429" y="3106959"/>
            <a:ext cx="2649488" cy="3787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テキスト ボックス 23">
            <a:extLst>
              <a:ext uri="{FF2B5EF4-FFF2-40B4-BE49-F238E27FC236}">
                <a16:creationId xmlns:a16="http://schemas.microsoft.com/office/drawing/2014/main" id="{C18FCB3D-4663-8416-256A-325347CEC0DC}"/>
              </a:ext>
            </a:extLst>
          </p:cNvPr>
          <p:cNvSpPr txBox="1"/>
          <p:nvPr/>
        </p:nvSpPr>
        <p:spPr>
          <a:xfrm>
            <a:off x="103374" y="5206121"/>
            <a:ext cx="1717526" cy="1107996"/>
          </a:xfrm>
          <a:prstGeom prst="rect">
            <a:avLst/>
          </a:prstGeom>
          <a:noFill/>
          <a:ln w="15875">
            <a:solidFill>
              <a:srgbClr val="FF0000"/>
            </a:solidFill>
          </a:ln>
        </p:spPr>
        <p:txBody>
          <a:bodyPr wrap="square" rtlCol="0">
            <a:spAutoFit/>
          </a:bodyPr>
          <a:lstStyle/>
          <a:p>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検索結果を</a:t>
            </a:r>
            <a:r>
              <a:rPr kumimoji="1" lang="en-US" altLang="ja-JP" b="1" dirty="0" smtClean="0">
                <a:solidFill>
                  <a:srgbClr val="FF0000"/>
                </a:solidFill>
                <a:latin typeface="HG丸ｺﾞｼｯｸM-PRO" panose="020F0600000000000000" pitchFamily="50" charset="-128"/>
                <a:ea typeface="HG丸ｺﾞｼｯｸM-PRO" panose="020F0600000000000000" pitchFamily="50" charset="-128"/>
              </a:rPr>
              <a:t>CSV</a:t>
            </a:r>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ファイルダウンロード</a:t>
            </a:r>
            <a:r>
              <a:rPr kumimoji="1" lang="en-US" altLang="ja-JP" sz="1200" dirty="0" smtClean="0">
                <a:solidFill>
                  <a:srgbClr val="FF0000"/>
                </a:solidFill>
                <a:latin typeface="HG丸ｺﾞｼｯｸM-PRO" panose="020F0600000000000000" pitchFamily="50" charset="-128"/>
                <a:ea typeface="HG丸ｺﾞｼｯｸM-PRO" panose="020F0600000000000000" pitchFamily="50" charset="-128"/>
              </a:rPr>
              <a:t>※1000</a:t>
            </a:r>
            <a:r>
              <a:rPr kumimoji="1" lang="ja-JP" altLang="en-US" sz="1200" dirty="0" smtClean="0">
                <a:solidFill>
                  <a:srgbClr val="FF0000"/>
                </a:solidFill>
                <a:latin typeface="HG丸ｺﾞｼｯｸM-PRO" panose="020F0600000000000000" pitchFamily="50" charset="-128"/>
                <a:ea typeface="HG丸ｺﾞｼｯｸM-PRO" panose="020F0600000000000000" pitchFamily="50" charset="-128"/>
              </a:rPr>
              <a:t>件まで</a:t>
            </a:r>
            <a:endParaRPr kumimoji="1" lang="ja-JP" altLang="en-US" sz="1200"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28" name="直線矢印コネクタ 27">
            <a:extLst>
              <a:ext uri="{FF2B5EF4-FFF2-40B4-BE49-F238E27FC236}">
                <a16:creationId xmlns:a16="http://schemas.microsoft.com/office/drawing/2014/main" id="{8C02EBAC-F1F5-6CEF-A169-CDCFFD30D6DE}"/>
              </a:ext>
            </a:extLst>
          </p:cNvPr>
          <p:cNvCxnSpPr>
            <a:cxnSpLocks/>
            <a:stCxn id="24" idx="3"/>
          </p:cNvCxnSpPr>
          <p:nvPr/>
        </p:nvCxnSpPr>
        <p:spPr>
          <a:xfrm flipV="1">
            <a:off x="1820900" y="3679371"/>
            <a:ext cx="1031157" cy="2080748"/>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8B45902C-3502-D6FA-E875-337CD1E797F2}"/>
              </a:ext>
            </a:extLst>
          </p:cNvPr>
          <p:cNvSpPr txBox="1"/>
          <p:nvPr/>
        </p:nvSpPr>
        <p:spPr>
          <a:xfrm>
            <a:off x="103374" y="1532033"/>
            <a:ext cx="1717526" cy="923330"/>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キーワードは類義語などシソーラス検索</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4" name="直線矢印コネクタ 3">
            <a:extLst>
              <a:ext uri="{FF2B5EF4-FFF2-40B4-BE49-F238E27FC236}">
                <a16:creationId xmlns:a16="http://schemas.microsoft.com/office/drawing/2014/main" id="{9C6CC4D5-460F-87DC-71A3-DC8CAF15FB07}"/>
              </a:ext>
            </a:extLst>
          </p:cNvPr>
          <p:cNvCxnSpPr>
            <a:cxnSpLocks/>
            <a:stCxn id="3" idx="3"/>
          </p:cNvCxnSpPr>
          <p:nvPr/>
        </p:nvCxnSpPr>
        <p:spPr>
          <a:xfrm>
            <a:off x="1820900" y="1993698"/>
            <a:ext cx="1237986" cy="338116"/>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スライド番号プレースホルダー 60"/>
          <p:cNvSpPr>
            <a:spLocks noGrp="1"/>
          </p:cNvSpPr>
          <p:nvPr>
            <p:ph type="sldNum" sz="quarter" idx="12"/>
          </p:nvPr>
        </p:nvSpPr>
        <p:spPr>
          <a:xfrm>
            <a:off x="11752729" y="6507182"/>
            <a:ext cx="448086" cy="365125"/>
          </a:xfrm>
        </p:spPr>
        <p:txBody>
          <a:bodyPr/>
          <a:lstStyle/>
          <a:p>
            <a:fld id="{3F3BB02A-1C3D-4A72-AFC3-3B1EE3DBE01E}" type="slidenum">
              <a:rPr kumimoji="1" lang="ja-JP" altLang="en-US" smtClean="0"/>
              <a:t>10</a:t>
            </a:fld>
            <a:endParaRPr kumimoji="1" lang="ja-JP" altLang="en-US" dirty="0"/>
          </a:p>
        </p:txBody>
      </p:sp>
      <p:sp>
        <p:nvSpPr>
          <p:cNvPr id="25" name="テキスト ボックス 24">
            <a:extLst>
              <a:ext uri="{FF2B5EF4-FFF2-40B4-BE49-F238E27FC236}">
                <a16:creationId xmlns:a16="http://schemas.microsoft.com/office/drawing/2014/main" id="{8B45902C-3502-D6FA-E875-337CD1E797F2}"/>
              </a:ext>
            </a:extLst>
          </p:cNvPr>
          <p:cNvSpPr txBox="1"/>
          <p:nvPr/>
        </p:nvSpPr>
        <p:spPr>
          <a:xfrm>
            <a:off x="103373" y="3229320"/>
            <a:ext cx="1717526" cy="646331"/>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様々な絞込みが可能</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27" name="直線矢印コネクタ 26">
            <a:extLst>
              <a:ext uri="{FF2B5EF4-FFF2-40B4-BE49-F238E27FC236}">
                <a16:creationId xmlns:a16="http://schemas.microsoft.com/office/drawing/2014/main" id="{9C6CC4D5-460F-87DC-71A3-DC8CAF15FB07}"/>
              </a:ext>
            </a:extLst>
          </p:cNvPr>
          <p:cNvCxnSpPr>
            <a:cxnSpLocks/>
            <a:stCxn id="25" idx="3"/>
          </p:cNvCxnSpPr>
          <p:nvPr/>
        </p:nvCxnSpPr>
        <p:spPr>
          <a:xfrm>
            <a:off x="1820899" y="3552486"/>
            <a:ext cx="475987" cy="323165"/>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848403" y="3995035"/>
            <a:ext cx="1319845" cy="186932"/>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3" name="テキスト ボックス 22">
            <a:extLst>
              <a:ext uri="{FF2B5EF4-FFF2-40B4-BE49-F238E27FC236}">
                <a16:creationId xmlns:a16="http://schemas.microsoft.com/office/drawing/2014/main" id="{8B45902C-3502-D6FA-E875-337CD1E797F2}"/>
              </a:ext>
            </a:extLst>
          </p:cNvPr>
          <p:cNvSpPr txBox="1"/>
          <p:nvPr/>
        </p:nvSpPr>
        <p:spPr>
          <a:xfrm>
            <a:off x="10383081" y="2582775"/>
            <a:ext cx="1752883" cy="923330"/>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落札情報・御気に入りも検索</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30" name="直線矢印コネクタ 29">
            <a:extLst>
              <a:ext uri="{FF2B5EF4-FFF2-40B4-BE49-F238E27FC236}">
                <a16:creationId xmlns:a16="http://schemas.microsoft.com/office/drawing/2014/main" id="{9C6CC4D5-460F-87DC-71A3-DC8CAF15FB07}"/>
              </a:ext>
            </a:extLst>
          </p:cNvPr>
          <p:cNvCxnSpPr>
            <a:cxnSpLocks/>
            <a:stCxn id="23" idx="1"/>
          </p:cNvCxnSpPr>
          <p:nvPr/>
        </p:nvCxnSpPr>
        <p:spPr>
          <a:xfrm flipH="1">
            <a:off x="5168249" y="3044440"/>
            <a:ext cx="5214832" cy="218953"/>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8B45902C-3502-D6FA-E875-337CD1E797F2}"/>
              </a:ext>
            </a:extLst>
          </p:cNvPr>
          <p:cNvSpPr txBox="1"/>
          <p:nvPr/>
        </p:nvSpPr>
        <p:spPr>
          <a:xfrm>
            <a:off x="10383081" y="3967770"/>
            <a:ext cx="1752883" cy="923330"/>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入札日や</a:t>
            </a:r>
            <a:r>
              <a:rPr lang="ja-JP" altLang="en-US" b="1" dirty="0">
                <a:solidFill>
                  <a:srgbClr val="FF0000"/>
                </a:solidFill>
                <a:latin typeface="HG丸ｺﾞｼｯｸM-PRO" panose="020F0600000000000000" pitchFamily="50" charset="-128"/>
                <a:ea typeface="HG丸ｺﾞｼｯｸM-PRO" panose="020F0600000000000000" pitchFamily="50" charset="-128"/>
              </a:rPr>
              <a:t>公示</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日での案件のソート</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32" name="直線矢印コネクタ 31">
            <a:extLst>
              <a:ext uri="{FF2B5EF4-FFF2-40B4-BE49-F238E27FC236}">
                <a16:creationId xmlns:a16="http://schemas.microsoft.com/office/drawing/2014/main" id="{9C6CC4D5-460F-87DC-71A3-DC8CAF15FB07}"/>
              </a:ext>
            </a:extLst>
          </p:cNvPr>
          <p:cNvCxnSpPr>
            <a:cxnSpLocks/>
            <a:stCxn id="31" idx="1"/>
          </p:cNvCxnSpPr>
          <p:nvPr/>
        </p:nvCxnSpPr>
        <p:spPr>
          <a:xfrm flipH="1" flipV="1">
            <a:off x="9840686" y="3406715"/>
            <a:ext cx="542395" cy="1022720"/>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B45902C-3502-D6FA-E875-337CD1E797F2}"/>
              </a:ext>
            </a:extLst>
          </p:cNvPr>
          <p:cNvSpPr txBox="1"/>
          <p:nvPr/>
        </p:nvSpPr>
        <p:spPr>
          <a:xfrm>
            <a:off x="3402245" y="824239"/>
            <a:ext cx="4326611" cy="553998"/>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キーワード・エリアなどによる基本検索</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官公庁</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各種団体</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民間企業の分類検索も可能</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1" name="正方形/長方形 40">
            <a:extLst>
              <a:ext uri="{FF2B5EF4-FFF2-40B4-BE49-F238E27FC236}">
                <a16:creationId xmlns:a16="http://schemas.microsoft.com/office/drawing/2014/main" id="{899F9FFF-9728-C63C-117F-1F7C79C142C3}"/>
              </a:ext>
            </a:extLst>
          </p:cNvPr>
          <p:cNvSpPr/>
          <p:nvPr/>
        </p:nvSpPr>
        <p:spPr>
          <a:xfrm>
            <a:off x="2841647" y="2157299"/>
            <a:ext cx="6639810" cy="7079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44" name="直線矢印コネクタ 43">
            <a:extLst>
              <a:ext uri="{FF2B5EF4-FFF2-40B4-BE49-F238E27FC236}">
                <a16:creationId xmlns:a16="http://schemas.microsoft.com/office/drawing/2014/main" id="{9C6CC4D5-460F-87DC-71A3-DC8CAF15FB07}"/>
              </a:ext>
            </a:extLst>
          </p:cNvPr>
          <p:cNvCxnSpPr>
            <a:cxnSpLocks/>
            <a:stCxn id="34" idx="2"/>
          </p:cNvCxnSpPr>
          <p:nvPr/>
        </p:nvCxnSpPr>
        <p:spPr>
          <a:xfrm>
            <a:off x="5565551" y="1378237"/>
            <a:ext cx="29706" cy="779062"/>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13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A087-748C-106E-CB4E-ECB480C1E6A9}"/>
            </a:ext>
          </a:extLst>
        </p:cNvPr>
        <p:cNvGrpSpPr/>
        <p:nvPr/>
      </p:nvGrpSpPr>
      <p:grpSpPr>
        <a:xfrm>
          <a:off x="0" y="0"/>
          <a:ext cx="0" cy="0"/>
          <a:chOff x="0" y="0"/>
          <a:chExt cx="0" cy="0"/>
        </a:xfrm>
      </p:grpSpPr>
      <p:sp>
        <p:nvSpPr>
          <p:cNvPr id="5" name="AutoShape 2" descr="https://jpc-powerpoint.officeapps.live.com/pods/GetClipboardImage.ashx?Id=1b937871-c8f0-46fc-8f4d-4046b11f0840&amp;DC=GJP2&amp;pkey=10cfa91b-fd95-4538-ac9f-db5e4bbe03ff&amp;wdwaccluster=GJP2">
            <a:extLst>
              <a:ext uri="{FF2B5EF4-FFF2-40B4-BE49-F238E27FC236}">
                <a16:creationId xmlns:a16="http://schemas.microsoft.com/office/drawing/2014/main" id="{52727178-55FA-2889-BF09-B46033FAFC14}"/>
              </a:ext>
            </a:extLst>
          </p:cNvPr>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a:extLst>
              <a:ext uri="{FF2B5EF4-FFF2-40B4-BE49-F238E27FC236}">
                <a16:creationId xmlns:a16="http://schemas.microsoft.com/office/drawing/2014/main" id="{382E0A10-5AA4-378F-D564-6F174FA01F42}"/>
              </a:ext>
            </a:extLst>
          </p:cNvPr>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➊　</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シレール　</a:t>
            </a:r>
            <a:r>
              <a:rPr lang="ja-JP" altLang="en-US" sz="2400" b="1" dirty="0">
                <a:solidFill>
                  <a:schemeClr val="bg1"/>
                </a:solidFill>
                <a:latin typeface="BIZ UDPゴシック" panose="020B0400000000000000" pitchFamily="50" charset="-128"/>
                <a:ea typeface="BIZ UDPゴシック" panose="020B0400000000000000" pitchFamily="50" charset="-128"/>
              </a:rPr>
              <a:t>の</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特徴</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C960D55-D1F7-027E-D9FA-B4225D3DE2CC}"/>
              </a:ext>
            </a:extLst>
          </p:cNvPr>
          <p:cNvSpPr txBox="1"/>
          <p:nvPr/>
        </p:nvSpPr>
        <p:spPr>
          <a:xfrm>
            <a:off x="385762" y="632012"/>
            <a:ext cx="2479985" cy="369332"/>
          </a:xfrm>
          <a:prstGeom prst="rect">
            <a:avLst/>
          </a:prstGeom>
          <a:noFill/>
        </p:spPr>
        <p:txBody>
          <a:bodyPr wrap="square" rtlCol="0">
            <a:spAutoFit/>
          </a:bodyPr>
          <a:lstStyle/>
          <a:p>
            <a:r>
              <a:rPr lang="ja-JP" altLang="en-US" b="1" dirty="0" smtClean="0">
                <a:latin typeface="BIZ UDPゴシック" panose="020B0400000000000000" pitchFamily="50" charset="-128"/>
                <a:ea typeface="BIZ UDPゴシック" panose="020B0400000000000000" pitchFamily="50" charset="-128"/>
              </a:rPr>
              <a:t>網羅性の高い詳細情報</a:t>
            </a:r>
            <a:endParaRPr kumimoji="1" lang="ja-JP" altLang="en-US" b="1" dirty="0">
              <a:latin typeface="BIZ UDPゴシック" panose="020B0400000000000000" pitchFamily="50" charset="-128"/>
              <a:ea typeface="BIZ UDPゴシック" panose="020B0400000000000000" pitchFamily="50" charset="-128"/>
            </a:endParaRPr>
          </a:p>
        </p:txBody>
      </p:sp>
      <p:sp>
        <p:nvSpPr>
          <p:cNvPr id="26" name="スライド番号プレースホルダー 60"/>
          <p:cNvSpPr>
            <a:spLocks noGrp="1"/>
          </p:cNvSpPr>
          <p:nvPr>
            <p:ph type="sldNum" sz="quarter" idx="12"/>
          </p:nvPr>
        </p:nvSpPr>
        <p:spPr>
          <a:xfrm>
            <a:off x="11723914" y="6507182"/>
            <a:ext cx="476901" cy="365125"/>
          </a:xfrm>
        </p:spPr>
        <p:txBody>
          <a:bodyPr/>
          <a:lstStyle/>
          <a:p>
            <a:fld id="{3F3BB02A-1C3D-4A72-AFC3-3B1EE3DBE01E}" type="slidenum">
              <a:rPr kumimoji="1" lang="ja-JP" altLang="en-US" smtClean="0"/>
              <a:t>11</a:t>
            </a:fld>
            <a:endParaRPr kumimoji="1" lang="ja-JP" altLang="en-US" dirty="0"/>
          </a:p>
        </p:txBody>
      </p:sp>
      <p:pic>
        <p:nvPicPr>
          <p:cNvPr id="21" name="図 20"/>
          <p:cNvPicPr>
            <a:picLocks noChangeAspect="1"/>
          </p:cNvPicPr>
          <p:nvPr/>
        </p:nvPicPr>
        <p:blipFill>
          <a:blip r:embed="rId3"/>
          <a:stretch>
            <a:fillRect/>
          </a:stretch>
        </p:blipFill>
        <p:spPr>
          <a:xfrm>
            <a:off x="3478490" y="632012"/>
            <a:ext cx="5918071" cy="6053487"/>
          </a:xfrm>
          <a:prstGeom prst="rect">
            <a:avLst/>
          </a:prstGeom>
          <a:ln>
            <a:solidFill>
              <a:schemeClr val="bg1">
                <a:lumMod val="75000"/>
              </a:schemeClr>
            </a:solidFill>
          </a:ln>
        </p:spPr>
      </p:pic>
      <p:sp>
        <p:nvSpPr>
          <p:cNvPr id="30" name="正方形/長方形 29"/>
          <p:cNvSpPr/>
          <p:nvPr/>
        </p:nvSpPr>
        <p:spPr>
          <a:xfrm>
            <a:off x="3676361" y="835532"/>
            <a:ext cx="1319845" cy="186932"/>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正方形/長方形 32"/>
          <p:cNvSpPr/>
          <p:nvPr/>
        </p:nvSpPr>
        <p:spPr>
          <a:xfrm>
            <a:off x="3930361" y="1737360"/>
            <a:ext cx="804199" cy="11684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正方形/長方形 35"/>
          <p:cNvSpPr/>
          <p:nvPr/>
        </p:nvSpPr>
        <p:spPr>
          <a:xfrm>
            <a:off x="5252471" y="1809610"/>
            <a:ext cx="804199" cy="11684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正方形/長方形 36"/>
          <p:cNvSpPr/>
          <p:nvPr/>
        </p:nvSpPr>
        <p:spPr>
          <a:xfrm>
            <a:off x="4484081" y="2510676"/>
            <a:ext cx="1007399" cy="125844"/>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8" name="正方形/長方形 37"/>
          <p:cNvSpPr/>
          <p:nvPr/>
        </p:nvSpPr>
        <p:spPr>
          <a:xfrm>
            <a:off x="6211281" y="4084320"/>
            <a:ext cx="402879" cy="13208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 name="正方形/長方形 38"/>
          <p:cNvSpPr/>
          <p:nvPr/>
        </p:nvSpPr>
        <p:spPr>
          <a:xfrm>
            <a:off x="6363681" y="4236720"/>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0" name="正方形/長方形 39"/>
          <p:cNvSpPr/>
          <p:nvPr/>
        </p:nvSpPr>
        <p:spPr>
          <a:xfrm>
            <a:off x="6932641" y="4234180"/>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1" name="正方形/長方形 40"/>
          <p:cNvSpPr/>
          <p:nvPr/>
        </p:nvSpPr>
        <p:spPr>
          <a:xfrm>
            <a:off x="6820881" y="4820920"/>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正方形/長方形 41"/>
          <p:cNvSpPr/>
          <p:nvPr/>
        </p:nvSpPr>
        <p:spPr>
          <a:xfrm>
            <a:off x="7122160" y="4953109"/>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3" name="正方形/長方形 42"/>
          <p:cNvSpPr/>
          <p:nvPr/>
        </p:nvSpPr>
        <p:spPr>
          <a:xfrm>
            <a:off x="6678641" y="5097889"/>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 name="正方形/長方形 43"/>
          <p:cNvSpPr/>
          <p:nvPr/>
        </p:nvSpPr>
        <p:spPr>
          <a:xfrm>
            <a:off x="6782001" y="5247858"/>
            <a:ext cx="641438"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5" name="正方形/長方形 44"/>
          <p:cNvSpPr/>
          <p:nvPr/>
        </p:nvSpPr>
        <p:spPr>
          <a:xfrm>
            <a:off x="6614160" y="5539740"/>
            <a:ext cx="553720" cy="132298"/>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6" name="正方形/長方形 45"/>
          <p:cNvSpPr/>
          <p:nvPr/>
        </p:nvSpPr>
        <p:spPr>
          <a:xfrm>
            <a:off x="3930361" y="6438602"/>
            <a:ext cx="595919" cy="109518"/>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7" name="正方形/長方形 46"/>
          <p:cNvSpPr/>
          <p:nvPr/>
        </p:nvSpPr>
        <p:spPr>
          <a:xfrm>
            <a:off x="8913841" y="4345940"/>
            <a:ext cx="392719" cy="15494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8" name="テキスト ボックス 47">
            <a:extLst>
              <a:ext uri="{FF2B5EF4-FFF2-40B4-BE49-F238E27FC236}">
                <a16:creationId xmlns:a16="http://schemas.microsoft.com/office/drawing/2014/main" id="{8B45902C-3502-D6FA-E875-337CD1E797F2}"/>
              </a:ext>
            </a:extLst>
          </p:cNvPr>
          <p:cNvSpPr txBox="1"/>
          <p:nvPr/>
        </p:nvSpPr>
        <p:spPr>
          <a:xfrm>
            <a:off x="645994" y="1304494"/>
            <a:ext cx="1890377" cy="646331"/>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より詳細な案件概要</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49" name="直線矢印コネクタ 48">
            <a:extLst>
              <a:ext uri="{FF2B5EF4-FFF2-40B4-BE49-F238E27FC236}">
                <a16:creationId xmlns:a16="http://schemas.microsoft.com/office/drawing/2014/main" id="{9C6CC4D5-460F-87DC-71A3-DC8CAF15FB07}"/>
              </a:ext>
            </a:extLst>
          </p:cNvPr>
          <p:cNvCxnSpPr>
            <a:cxnSpLocks/>
            <a:stCxn id="48" idx="3"/>
            <a:endCxn id="50" idx="1"/>
          </p:cNvCxnSpPr>
          <p:nvPr/>
        </p:nvCxnSpPr>
        <p:spPr>
          <a:xfrm>
            <a:off x="2536371" y="1627660"/>
            <a:ext cx="1163902" cy="333474"/>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899F9FFF-9728-C63C-117F-1F7C79C142C3}"/>
              </a:ext>
            </a:extLst>
          </p:cNvPr>
          <p:cNvSpPr/>
          <p:nvPr/>
        </p:nvSpPr>
        <p:spPr>
          <a:xfrm>
            <a:off x="3700273" y="1711530"/>
            <a:ext cx="5474504" cy="4992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1" name="テキスト ボックス 50">
            <a:extLst>
              <a:ext uri="{FF2B5EF4-FFF2-40B4-BE49-F238E27FC236}">
                <a16:creationId xmlns:a16="http://schemas.microsoft.com/office/drawing/2014/main" id="{8B45902C-3502-D6FA-E875-337CD1E797F2}"/>
              </a:ext>
            </a:extLst>
          </p:cNvPr>
          <p:cNvSpPr txBox="1"/>
          <p:nvPr/>
        </p:nvSpPr>
        <p:spPr>
          <a:xfrm>
            <a:off x="645994" y="2140625"/>
            <a:ext cx="1890377" cy="369332"/>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情報元の</a:t>
            </a:r>
            <a:r>
              <a:rPr lang="en-US" altLang="ja-JP" b="1" dirty="0" smtClean="0">
                <a:solidFill>
                  <a:srgbClr val="FF0000"/>
                </a:solidFill>
                <a:latin typeface="HG丸ｺﾞｼｯｸM-PRO" panose="020F0600000000000000" pitchFamily="50" charset="-128"/>
                <a:ea typeface="HG丸ｺﾞｼｯｸM-PRO" panose="020F0600000000000000" pitchFamily="50" charset="-128"/>
              </a:rPr>
              <a:t>URL</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52" name="直線矢印コネクタ 51">
            <a:extLst>
              <a:ext uri="{FF2B5EF4-FFF2-40B4-BE49-F238E27FC236}">
                <a16:creationId xmlns:a16="http://schemas.microsoft.com/office/drawing/2014/main" id="{9C6CC4D5-460F-87DC-71A3-DC8CAF15FB07}"/>
              </a:ext>
            </a:extLst>
          </p:cNvPr>
          <p:cNvCxnSpPr>
            <a:cxnSpLocks/>
            <a:stCxn id="51" idx="3"/>
          </p:cNvCxnSpPr>
          <p:nvPr/>
        </p:nvCxnSpPr>
        <p:spPr>
          <a:xfrm>
            <a:off x="2536371" y="2325291"/>
            <a:ext cx="1299029" cy="275953"/>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8B45902C-3502-D6FA-E875-337CD1E797F2}"/>
              </a:ext>
            </a:extLst>
          </p:cNvPr>
          <p:cNvSpPr txBox="1"/>
          <p:nvPr/>
        </p:nvSpPr>
        <p:spPr>
          <a:xfrm>
            <a:off x="645994" y="2979303"/>
            <a:ext cx="1890377" cy="646331"/>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入札に必要な各種情報</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54" name="直線矢印コネクタ 53">
            <a:extLst>
              <a:ext uri="{FF2B5EF4-FFF2-40B4-BE49-F238E27FC236}">
                <a16:creationId xmlns:a16="http://schemas.microsoft.com/office/drawing/2014/main" id="{9C6CC4D5-460F-87DC-71A3-DC8CAF15FB07}"/>
              </a:ext>
            </a:extLst>
          </p:cNvPr>
          <p:cNvCxnSpPr>
            <a:cxnSpLocks/>
            <a:stCxn id="53" idx="3"/>
          </p:cNvCxnSpPr>
          <p:nvPr/>
        </p:nvCxnSpPr>
        <p:spPr>
          <a:xfrm>
            <a:off x="2536371" y="3302469"/>
            <a:ext cx="1299029" cy="137453"/>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8B45902C-3502-D6FA-E875-337CD1E797F2}"/>
              </a:ext>
            </a:extLst>
          </p:cNvPr>
          <p:cNvSpPr txBox="1"/>
          <p:nvPr/>
        </p:nvSpPr>
        <p:spPr>
          <a:xfrm>
            <a:off x="645994" y="5709270"/>
            <a:ext cx="1890377" cy="923330"/>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入札公告・仕様書などのファイル</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年保存</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56" name="直線矢印コネクタ 55">
            <a:extLst>
              <a:ext uri="{FF2B5EF4-FFF2-40B4-BE49-F238E27FC236}">
                <a16:creationId xmlns:a16="http://schemas.microsoft.com/office/drawing/2014/main" id="{9C6CC4D5-460F-87DC-71A3-DC8CAF15FB07}"/>
              </a:ext>
            </a:extLst>
          </p:cNvPr>
          <p:cNvCxnSpPr>
            <a:cxnSpLocks/>
            <a:stCxn id="55" idx="3"/>
          </p:cNvCxnSpPr>
          <p:nvPr/>
        </p:nvCxnSpPr>
        <p:spPr>
          <a:xfrm>
            <a:off x="2536371" y="6170935"/>
            <a:ext cx="1299029" cy="267667"/>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31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A087-748C-106E-CB4E-ECB480C1E6A9}"/>
            </a:ext>
          </a:extLst>
        </p:cNvPr>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1279941"/>
            <a:ext cx="8670068" cy="4660162"/>
          </a:xfrm>
          <a:prstGeom prst="rect">
            <a:avLst/>
          </a:prstGeom>
          <a:ln>
            <a:solidFill>
              <a:schemeClr val="bg1">
                <a:lumMod val="75000"/>
              </a:schemeClr>
            </a:solidFill>
          </a:ln>
        </p:spPr>
      </p:pic>
      <p:sp>
        <p:nvSpPr>
          <p:cNvPr id="5" name="AutoShape 2" descr="https://jpc-powerpoint.officeapps.live.com/pods/GetClipboardImage.ashx?Id=1b937871-c8f0-46fc-8f4d-4046b11f0840&amp;DC=GJP2&amp;pkey=10cfa91b-fd95-4538-ac9f-db5e4bbe03ff&amp;wdwaccluster=GJP2">
            <a:extLst>
              <a:ext uri="{FF2B5EF4-FFF2-40B4-BE49-F238E27FC236}">
                <a16:creationId xmlns:a16="http://schemas.microsoft.com/office/drawing/2014/main" id="{52727178-55FA-2889-BF09-B46033FAFC14}"/>
              </a:ext>
            </a:extLst>
          </p:cNvPr>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a:extLst>
              <a:ext uri="{FF2B5EF4-FFF2-40B4-BE49-F238E27FC236}">
                <a16:creationId xmlns:a16="http://schemas.microsoft.com/office/drawing/2014/main" id="{382E0A10-5AA4-378F-D564-6F174FA01F42}"/>
              </a:ext>
            </a:extLst>
          </p:cNvPr>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➊　</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シレール　</a:t>
            </a:r>
            <a:r>
              <a:rPr lang="ja-JP" altLang="en-US" sz="2400" b="1" dirty="0">
                <a:solidFill>
                  <a:schemeClr val="bg1"/>
                </a:solidFill>
                <a:latin typeface="BIZ UDPゴシック" panose="020B0400000000000000" pitchFamily="50" charset="-128"/>
                <a:ea typeface="BIZ UDPゴシック" panose="020B0400000000000000" pitchFamily="50" charset="-128"/>
              </a:rPr>
              <a:t>の</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特徴</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C960D55-D1F7-027E-D9FA-B4225D3DE2CC}"/>
              </a:ext>
            </a:extLst>
          </p:cNvPr>
          <p:cNvSpPr txBox="1"/>
          <p:nvPr/>
        </p:nvSpPr>
        <p:spPr>
          <a:xfrm>
            <a:off x="385761" y="632012"/>
            <a:ext cx="9960506" cy="369332"/>
          </a:xfrm>
          <a:prstGeom prst="rect">
            <a:avLst/>
          </a:prstGeom>
          <a:noFill/>
        </p:spPr>
        <p:txBody>
          <a:bodyPr wrap="square" rtlCol="0">
            <a:spAutoFit/>
          </a:bodyPr>
          <a:lstStyle/>
          <a:p>
            <a:r>
              <a:rPr lang="ja-JP" altLang="en-US" b="1" dirty="0" smtClean="0">
                <a:latin typeface="BIZ UDPゴシック" panose="020B0400000000000000" pitchFamily="50" charset="-128"/>
                <a:ea typeface="BIZ UDPゴシック" panose="020B0400000000000000" pitchFamily="50" charset="-128"/>
              </a:rPr>
              <a:t>会員情報に基づくデフォルト検索・案件表示　→案件を都度検索する負担解消</a:t>
            </a:r>
            <a:endParaRPr kumimoji="1" lang="ja-JP" altLang="en-US" b="1" dirty="0">
              <a:latin typeface="BIZ UDPゴシック" panose="020B0400000000000000" pitchFamily="50" charset="-128"/>
              <a:ea typeface="BIZ UDPゴシック" panose="020B0400000000000000" pitchFamily="50" charset="-128"/>
            </a:endParaRPr>
          </a:p>
        </p:txBody>
      </p:sp>
      <p:sp>
        <p:nvSpPr>
          <p:cNvPr id="26" name="スライド番号プレースホルダー 60"/>
          <p:cNvSpPr>
            <a:spLocks noGrp="1"/>
          </p:cNvSpPr>
          <p:nvPr>
            <p:ph type="sldNum" sz="quarter" idx="12"/>
          </p:nvPr>
        </p:nvSpPr>
        <p:spPr>
          <a:xfrm>
            <a:off x="11723914" y="6507182"/>
            <a:ext cx="476901" cy="365125"/>
          </a:xfrm>
        </p:spPr>
        <p:txBody>
          <a:bodyPr/>
          <a:lstStyle/>
          <a:p>
            <a:fld id="{3F3BB02A-1C3D-4A72-AFC3-3B1EE3DBE01E}" type="slidenum">
              <a:rPr kumimoji="1" lang="ja-JP" altLang="en-US" smtClean="0"/>
              <a:t>12</a:t>
            </a:fld>
            <a:endParaRPr kumimoji="1" lang="ja-JP" altLang="en-US" dirty="0"/>
          </a:p>
        </p:txBody>
      </p:sp>
      <p:sp>
        <p:nvSpPr>
          <p:cNvPr id="33" name="正方形/長方形 32"/>
          <p:cNvSpPr/>
          <p:nvPr/>
        </p:nvSpPr>
        <p:spPr>
          <a:xfrm>
            <a:off x="3930361" y="1737360"/>
            <a:ext cx="804199" cy="11684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正方形/長方形 35"/>
          <p:cNvSpPr/>
          <p:nvPr/>
        </p:nvSpPr>
        <p:spPr>
          <a:xfrm>
            <a:off x="5252471" y="1809610"/>
            <a:ext cx="804199" cy="11684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正方形/長方形 36"/>
          <p:cNvSpPr/>
          <p:nvPr/>
        </p:nvSpPr>
        <p:spPr>
          <a:xfrm>
            <a:off x="4484081" y="2510676"/>
            <a:ext cx="1007399" cy="125844"/>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6" name="正方形/長方形 45"/>
          <p:cNvSpPr/>
          <p:nvPr/>
        </p:nvSpPr>
        <p:spPr>
          <a:xfrm>
            <a:off x="3930361" y="6438602"/>
            <a:ext cx="595919" cy="109518"/>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8" name="テキスト ボックス 47">
            <a:extLst>
              <a:ext uri="{FF2B5EF4-FFF2-40B4-BE49-F238E27FC236}">
                <a16:creationId xmlns:a16="http://schemas.microsoft.com/office/drawing/2014/main" id="{8B45902C-3502-D6FA-E875-337CD1E797F2}"/>
              </a:ext>
            </a:extLst>
          </p:cNvPr>
          <p:cNvSpPr txBox="1"/>
          <p:nvPr/>
        </p:nvSpPr>
        <p:spPr>
          <a:xfrm>
            <a:off x="309196" y="1794858"/>
            <a:ext cx="1890377" cy="1200329"/>
          </a:xfrm>
          <a:prstGeom prst="rect">
            <a:avLst/>
          </a:prstGeom>
          <a:solidFill>
            <a:schemeClr val="bg1"/>
          </a:solid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登録済キーワード・業種・エリアでデフォルト検索</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49" name="直線矢印コネクタ 48">
            <a:extLst>
              <a:ext uri="{FF2B5EF4-FFF2-40B4-BE49-F238E27FC236}">
                <a16:creationId xmlns:a16="http://schemas.microsoft.com/office/drawing/2014/main" id="{9C6CC4D5-460F-87DC-71A3-DC8CAF15FB07}"/>
              </a:ext>
            </a:extLst>
          </p:cNvPr>
          <p:cNvCxnSpPr>
            <a:cxnSpLocks/>
            <a:stCxn id="48" idx="3"/>
            <a:endCxn id="50" idx="1"/>
          </p:cNvCxnSpPr>
          <p:nvPr/>
        </p:nvCxnSpPr>
        <p:spPr>
          <a:xfrm>
            <a:off x="2199573" y="2395023"/>
            <a:ext cx="654033" cy="701853"/>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899F9FFF-9728-C63C-117F-1F7C79C142C3}"/>
              </a:ext>
            </a:extLst>
          </p:cNvPr>
          <p:cNvSpPr/>
          <p:nvPr/>
        </p:nvSpPr>
        <p:spPr>
          <a:xfrm>
            <a:off x="2853606" y="2891282"/>
            <a:ext cx="6925393" cy="4111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3" name="テキスト ボックス 52">
            <a:extLst>
              <a:ext uri="{FF2B5EF4-FFF2-40B4-BE49-F238E27FC236}">
                <a16:creationId xmlns:a16="http://schemas.microsoft.com/office/drawing/2014/main" id="{8B45902C-3502-D6FA-E875-337CD1E797F2}"/>
              </a:ext>
            </a:extLst>
          </p:cNvPr>
          <p:cNvSpPr txBox="1"/>
          <p:nvPr/>
        </p:nvSpPr>
        <p:spPr>
          <a:xfrm>
            <a:off x="309196" y="3465535"/>
            <a:ext cx="1890377" cy="646331"/>
          </a:xfrm>
          <a:prstGeom prst="rect">
            <a:avLst/>
          </a:prstGeom>
          <a:solidFill>
            <a:schemeClr val="bg1"/>
          </a:solid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キーワードは</a:t>
            </a:r>
            <a:r>
              <a:rPr lang="en-US" altLang="ja-JP" b="1" dirty="0" smtClean="0">
                <a:solidFill>
                  <a:srgbClr val="FF0000"/>
                </a:solidFill>
                <a:latin typeface="HG丸ｺﾞｼｯｸM-PRO" panose="020F0600000000000000" pitchFamily="50" charset="-128"/>
                <a:ea typeface="HG丸ｺﾞｼｯｸM-PRO" panose="020F0600000000000000" pitchFamily="50" charset="-128"/>
              </a:rPr>
              <a:t>20</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まで個登録</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54" name="直線矢印コネクタ 53">
            <a:extLst>
              <a:ext uri="{FF2B5EF4-FFF2-40B4-BE49-F238E27FC236}">
                <a16:creationId xmlns:a16="http://schemas.microsoft.com/office/drawing/2014/main" id="{9C6CC4D5-460F-87DC-71A3-DC8CAF15FB07}"/>
              </a:ext>
            </a:extLst>
          </p:cNvPr>
          <p:cNvCxnSpPr>
            <a:cxnSpLocks/>
          </p:cNvCxnSpPr>
          <p:nvPr/>
        </p:nvCxnSpPr>
        <p:spPr>
          <a:xfrm flipV="1">
            <a:off x="2246086" y="3662729"/>
            <a:ext cx="607520" cy="92749"/>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A087-748C-106E-CB4E-ECB480C1E6A9}"/>
            </a:ext>
          </a:extLst>
        </p:cNvPr>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160256" y="4551233"/>
            <a:ext cx="3816000" cy="2025720"/>
          </a:xfrm>
          <a:prstGeom prst="rect">
            <a:avLst/>
          </a:prstGeom>
          <a:ln>
            <a:solidFill>
              <a:schemeClr val="bg1">
                <a:lumMod val="65000"/>
              </a:schemeClr>
            </a:solidFill>
          </a:ln>
        </p:spPr>
      </p:pic>
      <p:pic>
        <p:nvPicPr>
          <p:cNvPr id="10" name="図 9"/>
          <p:cNvPicPr>
            <a:picLocks noChangeAspect="1"/>
          </p:cNvPicPr>
          <p:nvPr/>
        </p:nvPicPr>
        <p:blipFill>
          <a:blip r:embed="rId4"/>
          <a:stretch>
            <a:fillRect/>
          </a:stretch>
        </p:blipFill>
        <p:spPr>
          <a:xfrm>
            <a:off x="4144644" y="4551233"/>
            <a:ext cx="3861492" cy="2018667"/>
          </a:xfrm>
          <a:prstGeom prst="rect">
            <a:avLst/>
          </a:prstGeom>
          <a:ln>
            <a:solidFill>
              <a:schemeClr val="bg1">
                <a:lumMod val="65000"/>
              </a:schemeClr>
            </a:solidFill>
          </a:ln>
        </p:spPr>
      </p:pic>
      <p:pic>
        <p:nvPicPr>
          <p:cNvPr id="11" name="図 10"/>
          <p:cNvPicPr>
            <a:picLocks noChangeAspect="1"/>
          </p:cNvPicPr>
          <p:nvPr/>
        </p:nvPicPr>
        <p:blipFill>
          <a:blip r:embed="rId5"/>
          <a:stretch>
            <a:fillRect/>
          </a:stretch>
        </p:blipFill>
        <p:spPr>
          <a:xfrm>
            <a:off x="8192273" y="4551233"/>
            <a:ext cx="3877159" cy="2018667"/>
          </a:xfrm>
          <a:prstGeom prst="rect">
            <a:avLst/>
          </a:prstGeom>
          <a:ln>
            <a:solidFill>
              <a:schemeClr val="bg1">
                <a:lumMod val="65000"/>
              </a:schemeClr>
            </a:solidFill>
          </a:ln>
        </p:spPr>
      </p:pic>
      <p:pic>
        <p:nvPicPr>
          <p:cNvPr id="4" name="図 3"/>
          <p:cNvPicPr>
            <a:picLocks noChangeAspect="1"/>
          </p:cNvPicPr>
          <p:nvPr/>
        </p:nvPicPr>
        <p:blipFill>
          <a:blip r:embed="rId6"/>
          <a:stretch>
            <a:fillRect/>
          </a:stretch>
        </p:blipFill>
        <p:spPr>
          <a:xfrm>
            <a:off x="3309218" y="1360156"/>
            <a:ext cx="5530403" cy="2848480"/>
          </a:xfrm>
          <a:prstGeom prst="rect">
            <a:avLst/>
          </a:prstGeom>
          <a:ln>
            <a:solidFill>
              <a:schemeClr val="bg1">
                <a:lumMod val="65000"/>
              </a:schemeClr>
            </a:solidFill>
          </a:ln>
        </p:spPr>
      </p:pic>
      <p:sp>
        <p:nvSpPr>
          <p:cNvPr id="38" name="正方形/長方形 37"/>
          <p:cNvSpPr/>
          <p:nvPr/>
        </p:nvSpPr>
        <p:spPr>
          <a:xfrm>
            <a:off x="6211281" y="4084320"/>
            <a:ext cx="402879" cy="13208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 name="正方形/長方形 38"/>
          <p:cNvSpPr/>
          <p:nvPr/>
        </p:nvSpPr>
        <p:spPr>
          <a:xfrm>
            <a:off x="6363681" y="4236720"/>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0" name="正方形/長方形 39"/>
          <p:cNvSpPr/>
          <p:nvPr/>
        </p:nvSpPr>
        <p:spPr>
          <a:xfrm>
            <a:off x="6932641" y="4234180"/>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1" name="正方形/長方形 40"/>
          <p:cNvSpPr/>
          <p:nvPr/>
        </p:nvSpPr>
        <p:spPr>
          <a:xfrm>
            <a:off x="6892729" y="5016867"/>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正方形/長方形 41"/>
          <p:cNvSpPr/>
          <p:nvPr/>
        </p:nvSpPr>
        <p:spPr>
          <a:xfrm>
            <a:off x="7194008" y="5149056"/>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3" name="正方形/長方形 42"/>
          <p:cNvSpPr/>
          <p:nvPr/>
        </p:nvSpPr>
        <p:spPr>
          <a:xfrm>
            <a:off x="6750489" y="5293836"/>
            <a:ext cx="301279"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 name="正方形/長方形 43"/>
          <p:cNvSpPr/>
          <p:nvPr/>
        </p:nvSpPr>
        <p:spPr>
          <a:xfrm>
            <a:off x="6853849" y="5443805"/>
            <a:ext cx="641438" cy="12700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7" name="正方形/長方形 46"/>
          <p:cNvSpPr/>
          <p:nvPr/>
        </p:nvSpPr>
        <p:spPr>
          <a:xfrm>
            <a:off x="8985689" y="4541887"/>
            <a:ext cx="392719" cy="154940"/>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62" name="直線矢印コネクタ 61"/>
          <p:cNvCxnSpPr/>
          <p:nvPr/>
        </p:nvCxnSpPr>
        <p:spPr>
          <a:xfrm>
            <a:off x="6042330" y="2781946"/>
            <a:ext cx="3623" cy="159929"/>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角丸四角形 62"/>
          <p:cNvSpPr/>
          <p:nvPr/>
        </p:nvSpPr>
        <p:spPr>
          <a:xfrm>
            <a:off x="3825189" y="3826298"/>
            <a:ext cx="1440000"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AutoShape 2" descr="https://jpc-powerpoint.officeapps.live.com/pods/GetClipboardImage.ashx?Id=1b937871-c8f0-46fc-8f4d-4046b11f0840&amp;DC=GJP2&amp;pkey=10cfa91b-fd95-4538-ac9f-db5e4bbe03ff&amp;wdwaccluster=GJP2">
            <a:extLst>
              <a:ext uri="{FF2B5EF4-FFF2-40B4-BE49-F238E27FC236}">
                <a16:creationId xmlns:a16="http://schemas.microsoft.com/office/drawing/2014/main" id="{52727178-55FA-2889-BF09-B46033FAFC14}"/>
              </a:ext>
            </a:extLst>
          </p:cNvPr>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a:extLst>
              <a:ext uri="{FF2B5EF4-FFF2-40B4-BE49-F238E27FC236}">
                <a16:creationId xmlns:a16="http://schemas.microsoft.com/office/drawing/2014/main" id="{382E0A10-5AA4-378F-D564-6F174FA01F42}"/>
              </a:ext>
            </a:extLst>
          </p:cNvPr>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➊　</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シレール　</a:t>
            </a:r>
            <a:r>
              <a:rPr lang="ja-JP" altLang="en-US" sz="2400" b="1" dirty="0">
                <a:solidFill>
                  <a:schemeClr val="bg1"/>
                </a:solidFill>
                <a:latin typeface="BIZ UDPゴシック" panose="020B0400000000000000" pitchFamily="50" charset="-128"/>
                <a:ea typeface="BIZ UDPゴシック" panose="020B0400000000000000" pitchFamily="50" charset="-128"/>
              </a:rPr>
              <a:t>の</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特徴</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C960D55-D1F7-027E-D9FA-B4225D3DE2CC}"/>
              </a:ext>
            </a:extLst>
          </p:cNvPr>
          <p:cNvSpPr txBox="1"/>
          <p:nvPr/>
        </p:nvSpPr>
        <p:spPr>
          <a:xfrm>
            <a:off x="385761" y="632012"/>
            <a:ext cx="11521599" cy="646331"/>
          </a:xfrm>
          <a:prstGeom prst="rect">
            <a:avLst/>
          </a:prstGeom>
          <a:noFill/>
        </p:spPr>
        <p:txBody>
          <a:bodyPr wrap="square" rtlCol="0">
            <a:spAutoFit/>
          </a:bodyPr>
          <a:lstStyle/>
          <a:p>
            <a:r>
              <a:rPr lang="ja-JP" altLang="en-US" b="1" dirty="0" smtClean="0">
                <a:latin typeface="BIZ UDPゴシック" panose="020B0400000000000000" pitchFamily="50" charset="-128"/>
                <a:ea typeface="BIZ UDPゴシック" panose="020B0400000000000000" pitchFamily="50" charset="-128"/>
              </a:rPr>
              <a:t>入札には分類されない「プロポーザル提案」「企画提案」などの募集情報も充実</a:t>
            </a:r>
            <a:endParaRPr lang="en-US" altLang="ja-JP" b="1" dirty="0" smtClean="0">
              <a:latin typeface="BIZ UDPゴシック" panose="020B0400000000000000" pitchFamily="50" charset="-128"/>
              <a:ea typeface="BIZ UDPゴシック" panose="020B0400000000000000" pitchFamily="50" charset="-128"/>
            </a:endParaRPr>
          </a:p>
          <a:p>
            <a:r>
              <a:rPr lang="ja-JP" altLang="en-US" b="1" dirty="0" smtClean="0">
                <a:solidFill>
                  <a:srgbClr val="FF0000"/>
                </a:solidFill>
                <a:latin typeface="BIZ UDPゴシック" panose="020B0400000000000000" pitchFamily="50" charset="-128"/>
                <a:ea typeface="BIZ UDPゴシック" panose="020B0400000000000000" pitchFamily="50" charset="-128"/>
              </a:rPr>
              <a:t>「プロポーザル提案」や「企画提案」などは、「企業への募集情報」や、補助付き事業の場合は「補助金情報」にて公開</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26" name="スライド番号プレースホルダー 60"/>
          <p:cNvSpPr>
            <a:spLocks noGrp="1"/>
          </p:cNvSpPr>
          <p:nvPr>
            <p:ph type="sldNum" sz="quarter" idx="12"/>
          </p:nvPr>
        </p:nvSpPr>
        <p:spPr>
          <a:xfrm>
            <a:off x="11610149" y="6507182"/>
            <a:ext cx="590666" cy="365125"/>
          </a:xfrm>
        </p:spPr>
        <p:txBody>
          <a:bodyPr/>
          <a:lstStyle/>
          <a:p>
            <a:fld id="{3F3BB02A-1C3D-4A72-AFC3-3B1EE3DBE01E}" type="slidenum">
              <a:rPr kumimoji="1" lang="ja-JP" altLang="en-US" smtClean="0"/>
              <a:t>13</a:t>
            </a:fld>
            <a:endParaRPr kumimoji="1" lang="ja-JP" altLang="en-US" dirty="0"/>
          </a:p>
        </p:txBody>
      </p:sp>
      <p:sp>
        <p:nvSpPr>
          <p:cNvPr id="72" name="テキスト ボックス 71">
            <a:extLst>
              <a:ext uri="{FF2B5EF4-FFF2-40B4-BE49-F238E27FC236}">
                <a16:creationId xmlns:a16="http://schemas.microsoft.com/office/drawing/2014/main" id="{8B45902C-3502-D6FA-E875-337CD1E797F2}"/>
              </a:ext>
            </a:extLst>
          </p:cNvPr>
          <p:cNvSpPr txBox="1"/>
          <p:nvPr/>
        </p:nvSpPr>
        <p:spPr>
          <a:xfrm>
            <a:off x="160256" y="1537735"/>
            <a:ext cx="2994424" cy="923330"/>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分類（入札・補助金・募集）を</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跨ぐ情報を</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キーワード・エリアで</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横断</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検索</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p:txBody>
      </p:sp>
      <p:cxnSp>
        <p:nvCxnSpPr>
          <p:cNvPr id="73" name="直線矢印コネクタ 72">
            <a:extLst>
              <a:ext uri="{FF2B5EF4-FFF2-40B4-BE49-F238E27FC236}">
                <a16:creationId xmlns:a16="http://schemas.microsoft.com/office/drawing/2014/main" id="{9C6CC4D5-460F-87DC-71A3-DC8CAF15FB07}"/>
              </a:ext>
            </a:extLst>
          </p:cNvPr>
          <p:cNvCxnSpPr>
            <a:cxnSpLocks/>
            <a:stCxn id="72" idx="3"/>
          </p:cNvCxnSpPr>
          <p:nvPr/>
        </p:nvCxnSpPr>
        <p:spPr>
          <a:xfrm>
            <a:off x="3154680" y="1999400"/>
            <a:ext cx="4669567" cy="1295936"/>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stCxn id="63" idx="1"/>
            <a:endCxn id="9" idx="0"/>
          </p:cNvCxnSpPr>
          <p:nvPr/>
        </p:nvCxnSpPr>
        <p:spPr>
          <a:xfrm rot="10800000" flipV="1">
            <a:off x="2068257" y="3916297"/>
            <a:ext cx="1756933" cy="634935"/>
          </a:xfrm>
          <a:prstGeom prst="bentConnector2">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stCxn id="33" idx="2"/>
            <a:endCxn id="10" idx="0"/>
          </p:cNvCxnSpPr>
          <p:nvPr/>
        </p:nvCxnSpPr>
        <p:spPr>
          <a:xfrm>
            <a:off x="6073050" y="4006298"/>
            <a:ext cx="2340" cy="544935"/>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stCxn id="34" idx="3"/>
            <a:endCxn id="11" idx="0"/>
          </p:cNvCxnSpPr>
          <p:nvPr/>
        </p:nvCxnSpPr>
        <p:spPr>
          <a:xfrm>
            <a:off x="8292826" y="3916298"/>
            <a:ext cx="1838027" cy="634935"/>
          </a:xfrm>
          <a:prstGeom prst="bentConnector2">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5353050" y="3826298"/>
            <a:ext cx="1440000"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角丸四角形 33"/>
          <p:cNvSpPr/>
          <p:nvPr/>
        </p:nvSpPr>
        <p:spPr>
          <a:xfrm>
            <a:off x="6852826" y="3826298"/>
            <a:ext cx="1440000"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角丸四角形 45"/>
          <p:cNvSpPr/>
          <p:nvPr/>
        </p:nvSpPr>
        <p:spPr>
          <a:xfrm>
            <a:off x="838986" y="4551231"/>
            <a:ext cx="614634" cy="14559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角丸四角形 47"/>
          <p:cNvSpPr/>
          <p:nvPr/>
        </p:nvSpPr>
        <p:spPr>
          <a:xfrm>
            <a:off x="4829232" y="4554802"/>
            <a:ext cx="614634" cy="14559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角丸四角形 48"/>
          <p:cNvSpPr/>
          <p:nvPr/>
        </p:nvSpPr>
        <p:spPr>
          <a:xfrm>
            <a:off x="8870466" y="4551231"/>
            <a:ext cx="614634" cy="14559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0" name="直線矢印コネクタ 73"/>
          <p:cNvCxnSpPr>
            <a:stCxn id="46" idx="0"/>
          </p:cNvCxnSpPr>
          <p:nvPr/>
        </p:nvCxnSpPr>
        <p:spPr>
          <a:xfrm rot="5400000" flipH="1" flipV="1">
            <a:off x="1904978" y="2998326"/>
            <a:ext cx="794230" cy="2311580"/>
          </a:xfrm>
          <a:prstGeom prst="bentConnector2">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48" idx="0"/>
          </p:cNvCxnSpPr>
          <p:nvPr/>
        </p:nvCxnSpPr>
        <p:spPr>
          <a:xfrm flipV="1">
            <a:off x="5136549" y="4193811"/>
            <a:ext cx="0" cy="360991"/>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73"/>
          <p:cNvCxnSpPr>
            <a:stCxn id="47" idx="0"/>
          </p:cNvCxnSpPr>
          <p:nvPr/>
        </p:nvCxnSpPr>
        <p:spPr>
          <a:xfrm rot="16200000" flipV="1">
            <a:off x="8678972" y="4038809"/>
            <a:ext cx="457567" cy="548589"/>
          </a:xfrm>
          <a:prstGeom prst="bentConnector2">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B45902C-3502-D6FA-E875-337CD1E797F2}"/>
              </a:ext>
            </a:extLst>
          </p:cNvPr>
          <p:cNvSpPr txBox="1"/>
          <p:nvPr/>
        </p:nvSpPr>
        <p:spPr>
          <a:xfrm>
            <a:off x="160256" y="2551064"/>
            <a:ext cx="2994424" cy="646331"/>
          </a:xfrm>
          <a:prstGeom prst="rect">
            <a:avLst/>
          </a:prstGeom>
          <a:noFill/>
          <a:ln w="15875">
            <a:solidFill>
              <a:srgbClr val="FF0000"/>
            </a:solidFill>
          </a:ln>
        </p:spPr>
        <p:txBody>
          <a:bodyPr wrap="square" rtlCol="0">
            <a:spAutoFit/>
          </a:bodyPr>
          <a:lstStyle/>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検索キーを引き継いで、他分類の案件一覧を表示</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p:txBody>
      </p:sp>
      <p:cxnSp>
        <p:nvCxnSpPr>
          <p:cNvPr id="61" name="直線矢印コネクタ 60">
            <a:extLst>
              <a:ext uri="{FF2B5EF4-FFF2-40B4-BE49-F238E27FC236}">
                <a16:creationId xmlns:a16="http://schemas.microsoft.com/office/drawing/2014/main" id="{9C6CC4D5-460F-87DC-71A3-DC8CAF15FB07}"/>
              </a:ext>
            </a:extLst>
          </p:cNvPr>
          <p:cNvCxnSpPr>
            <a:cxnSpLocks/>
            <a:stCxn id="60" idx="2"/>
          </p:cNvCxnSpPr>
          <p:nvPr/>
        </p:nvCxnSpPr>
        <p:spPr>
          <a:xfrm flipH="1">
            <a:off x="1348742" y="3197395"/>
            <a:ext cx="308726" cy="1348649"/>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34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jpc-powerpoint.officeapps.live.com/pods/GetClipboardImage.ashx?Id=1b937871-c8f0-46fc-8f4d-4046b11f0840&amp;DC=GJP2&amp;pkey=10cfa91b-fd95-4538-ac9f-db5e4bbe03ff&amp;wdwaccluster=GJP2"/>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➊　</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シレール</a:t>
            </a:r>
            <a:r>
              <a:rPr lang="ja-JP" altLang="en-US" sz="2400" b="1" dirty="0">
                <a:solidFill>
                  <a:schemeClr val="bg1"/>
                </a:solidFill>
                <a:latin typeface="BIZ UDPゴシック" panose="020B0400000000000000" pitchFamily="50" charset="-128"/>
                <a:ea typeface="BIZ UDPゴシック" panose="020B0400000000000000" pitchFamily="50" charset="-128"/>
              </a:rPr>
              <a:t>　機能</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概要</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60"/>
          <p:cNvSpPr>
            <a:spLocks noGrp="1"/>
          </p:cNvSpPr>
          <p:nvPr>
            <p:ph type="sldNum" sz="quarter" idx="12"/>
          </p:nvPr>
        </p:nvSpPr>
        <p:spPr>
          <a:xfrm>
            <a:off x="11756571" y="6507182"/>
            <a:ext cx="444244" cy="365125"/>
          </a:xfrm>
        </p:spPr>
        <p:txBody>
          <a:bodyPr/>
          <a:lstStyle/>
          <a:p>
            <a:fld id="{3F3BB02A-1C3D-4A72-AFC3-3B1EE3DBE01E}" type="slidenum">
              <a:rPr kumimoji="1" lang="ja-JP" altLang="en-US" smtClean="0"/>
              <a:t>14</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4133272099"/>
              </p:ext>
            </p:extLst>
          </p:nvPr>
        </p:nvGraphicFramePr>
        <p:xfrm>
          <a:off x="63680" y="674137"/>
          <a:ext cx="12021483" cy="5928360"/>
        </p:xfrm>
        <a:graphic>
          <a:graphicData uri="http://schemas.openxmlformats.org/drawingml/2006/table">
            <a:tbl>
              <a:tblPr firstRow="1" bandRow="1">
                <a:tableStyleId>{5940675A-B579-460E-94D1-54222C63F5DA}</a:tableStyleId>
              </a:tblPr>
              <a:tblGrid>
                <a:gridCol w="426513">
                  <a:extLst>
                    <a:ext uri="{9D8B030D-6E8A-4147-A177-3AD203B41FA5}">
                      <a16:colId xmlns:a16="http://schemas.microsoft.com/office/drawing/2014/main" val="2871724528"/>
                    </a:ext>
                  </a:extLst>
                </a:gridCol>
                <a:gridCol w="914401">
                  <a:extLst>
                    <a:ext uri="{9D8B030D-6E8A-4147-A177-3AD203B41FA5}">
                      <a16:colId xmlns:a16="http://schemas.microsoft.com/office/drawing/2014/main" val="1607385839"/>
                    </a:ext>
                  </a:extLst>
                </a:gridCol>
                <a:gridCol w="9191134">
                  <a:extLst>
                    <a:ext uri="{9D8B030D-6E8A-4147-A177-3AD203B41FA5}">
                      <a16:colId xmlns:a16="http://schemas.microsoft.com/office/drawing/2014/main" val="41155670"/>
                    </a:ext>
                  </a:extLst>
                </a:gridCol>
                <a:gridCol w="1489435">
                  <a:extLst>
                    <a:ext uri="{9D8B030D-6E8A-4147-A177-3AD203B41FA5}">
                      <a16:colId xmlns:a16="http://schemas.microsoft.com/office/drawing/2014/main" val="566534418"/>
                    </a:ext>
                  </a:extLst>
                </a:gridCol>
              </a:tblGrid>
              <a:tr h="154820">
                <a:tc>
                  <a:txBody>
                    <a:bodyPr/>
                    <a:lstStyle/>
                    <a:p>
                      <a:pPr algn="ctr"/>
                      <a:r>
                        <a:rPr kumimoji="1" lang="en-US" altLang="ja-JP" sz="1400" b="1" dirty="0" smtClean="0">
                          <a:solidFill>
                            <a:schemeClr val="bg1"/>
                          </a:solidFill>
                          <a:latin typeface="BIZ UDPゴシック" panose="020B0400000000000000" pitchFamily="50" charset="-128"/>
                          <a:ea typeface="BIZ UDPゴシック" panose="020B0400000000000000" pitchFamily="50" charset="-128"/>
                        </a:rPr>
                        <a:t>NO</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marL="36000" marR="36000">
                    <a:solidFill>
                      <a:srgbClr val="38A497"/>
                    </a:solidFill>
                  </a:tcPr>
                </a:tc>
                <a:tc>
                  <a:txBody>
                    <a:bodyP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機能名</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solidFill>
                      <a:srgbClr val="38A497"/>
                    </a:solidFill>
                  </a:tcPr>
                </a:tc>
                <a:tc>
                  <a:txBody>
                    <a:bodyP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機能概要</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solidFill>
                      <a:srgbClr val="38A497"/>
                    </a:solidFill>
                  </a:tcPr>
                </a:tc>
                <a:tc>
                  <a:txBody>
                    <a:bodyP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備考</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solidFill>
                      <a:srgbClr val="38A497"/>
                    </a:solidFill>
                  </a:tcPr>
                </a:tc>
                <a:extLst>
                  <a:ext uri="{0D108BD9-81ED-4DB2-BD59-A6C34878D82A}">
                    <a16:rowId xmlns:a16="http://schemas.microsoft.com/office/drawing/2014/main" val="3556769144"/>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１</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AI</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による情報収集・要約</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lvl="2" indent="-285750">
                        <a:spcAft>
                          <a:spcPts val="600"/>
                        </a:spcAft>
                        <a:buFont typeface="Arial" panose="020B0604020202020204" pitchFamily="34" charset="0"/>
                        <a:buChar char="•"/>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収集対象機関：省庁</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都道府県市町村</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一部事務組合</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外郭団体</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その他一部の法人約７０００</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285750" lvl="2" indent="-285750">
                        <a:spcAft>
                          <a:spcPts val="600"/>
                        </a:spcAft>
                        <a:buFont typeface="Arial" panose="020B0604020202020204" pitchFamily="34" charset="0"/>
                        <a:buChar char="•"/>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収集方法：</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Web</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公開情報自動クローリングおよび</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API</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（入札情報＝調達ポータル、官公需情報ポータル、各都道府県市町村入札情報システム　他）</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様々な情報元のフォーマットや項目に対して、</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AI</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が</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bJAMP</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の項目に該当する情報を抽出して、登録・公開する</a:t>
                      </a:r>
                    </a:p>
                    <a:p>
                      <a:pPr marL="285750" lvl="2" indent="-285750">
                        <a:spcAft>
                          <a:spcPts val="600"/>
                        </a:spcAft>
                        <a:buFont typeface="Arial" panose="020B0604020202020204" pitchFamily="34" charset="0"/>
                        <a:buChar char="•"/>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「受付中」「受付開始前」「新着」「予定・不明」「受付終了」「落札」の各ステータスの情報を分類・表示する</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742950" lvl="3" indent="-285750">
                        <a:spcAft>
                          <a:spcPts val="600"/>
                        </a:spcAft>
                        <a:buFont typeface="Wingdings" panose="05000000000000000000" pitchFamily="2" charset="2"/>
                        <a:buChar char="ü"/>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「予定・不明」情報は締切日が取得不可の場合、公示日・公開日が過去</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3</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か月以内の情報</a:t>
                      </a:r>
                      <a:endPar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285750"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案件全体の概要を</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AI</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が</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2</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段階（簡易・詳細）で要約する</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txBody>
                  <a:tcPr/>
                </a:tc>
                <a:tc>
                  <a:txBody>
                    <a:bodyPr/>
                    <a:lstStyle/>
                    <a:p>
                      <a:r>
                        <a:rPr kumimoji="1" lang="ja-JP" altLang="en-US" sz="1400" dirty="0" smtClean="0">
                          <a:latin typeface="BIZ UDPゴシック" panose="020B0400000000000000" pitchFamily="50" charset="-128"/>
                          <a:ea typeface="BIZ UDPゴシック" panose="020B0400000000000000" pitchFamily="50" charset="-128"/>
                        </a:rPr>
                        <a:t>各都道府県市町村の入札情報システムは順次対応中</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76804249"/>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２</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適合案件自動抽出</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会員</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情報で登録</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した</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検索項目（</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エリア</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・業種</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・品目</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分類</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物品</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役務等種別・</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キーワード</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から</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適合する案件を自動抽出し、一覧表示</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する</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（入札情報＝全ての条件、補助金＝エリア・業種の条件、募集＝エリアの条件）</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742950" lvl="1" indent="-285750">
                        <a:spcAft>
                          <a:spcPts val="600"/>
                        </a:spcAft>
                        <a:buFont typeface="Wingdings" panose="05000000000000000000" pitchFamily="2" charset="2"/>
                        <a:buChar char="ü"/>
                      </a:pPr>
                      <a:r>
                        <a:rPr kumimoji="1" lang="ja-JP" altLang="en-US" sz="1400" dirty="0" smtClean="0">
                          <a:latin typeface="BIZ UDPゴシック" panose="020B0400000000000000" pitchFamily="50" charset="-128"/>
                          <a:ea typeface="BIZ UDPゴシック" panose="020B0400000000000000" pitchFamily="50" charset="-128"/>
                        </a:rPr>
                        <a:t>エリアは所在地の都道府県を基本とし、納入エリアを追加可能（最大１００箇所）</a:t>
                      </a:r>
                      <a:endParaRPr kumimoji="1" lang="en-US" altLang="ja-JP" sz="1400" dirty="0" smtClean="0">
                        <a:latin typeface="BIZ UDPゴシック" panose="020B0400000000000000" pitchFamily="50" charset="-128"/>
                        <a:ea typeface="BIZ UDPゴシック" panose="020B0400000000000000" pitchFamily="50" charset="-128"/>
                      </a:endParaRPr>
                    </a:p>
                    <a:p>
                      <a:pPr marL="742950" lvl="1" indent="-285750">
                        <a:spcAft>
                          <a:spcPts val="600"/>
                        </a:spcAft>
                        <a:buFont typeface="Wingdings" panose="05000000000000000000" pitchFamily="2" charset="2"/>
                        <a:buChar char="ü"/>
                      </a:pPr>
                      <a:r>
                        <a:rPr kumimoji="1" lang="ja-JP" altLang="en-US" sz="1400" dirty="0" smtClean="0">
                          <a:latin typeface="BIZ UDPゴシック" panose="020B0400000000000000" pitchFamily="50" charset="-128"/>
                          <a:ea typeface="BIZ UDPゴシック" panose="020B0400000000000000" pitchFamily="50" charset="-128"/>
                        </a:rPr>
                        <a:t>キーワードは最大</a:t>
                      </a:r>
                      <a:r>
                        <a:rPr kumimoji="1" lang="en-US" altLang="ja-JP" sz="1400" dirty="0" smtClean="0">
                          <a:latin typeface="BIZ UDPゴシック" panose="020B0400000000000000" pitchFamily="50" charset="-128"/>
                          <a:ea typeface="BIZ UDPゴシック" panose="020B0400000000000000" pitchFamily="50" charset="-128"/>
                        </a:rPr>
                        <a:t>20</a:t>
                      </a:r>
                      <a:r>
                        <a:rPr kumimoji="1" lang="ja-JP" altLang="en-US" sz="1400" dirty="0" smtClean="0">
                          <a:latin typeface="BIZ UDPゴシック" panose="020B0400000000000000" pitchFamily="50" charset="-128"/>
                          <a:ea typeface="BIZ UDPゴシック" panose="020B0400000000000000" pitchFamily="50" charset="-128"/>
                        </a:rPr>
                        <a:t>個登録</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dirty="0" smtClean="0">
                          <a:latin typeface="BIZ UDPゴシック" panose="020B0400000000000000" pitchFamily="50" charset="-128"/>
                          <a:ea typeface="BIZ UDPゴシック" panose="020B0400000000000000" pitchFamily="50" charset="-128"/>
                        </a:rPr>
                        <a:t>検索項目間は</a:t>
                      </a:r>
                      <a:r>
                        <a:rPr kumimoji="1" lang="en-US" altLang="ja-JP" sz="1400" dirty="0" smtClean="0">
                          <a:latin typeface="BIZ UDPゴシック" panose="020B0400000000000000" pitchFamily="50" charset="-128"/>
                          <a:ea typeface="BIZ UDPゴシック" panose="020B0400000000000000" pitchFamily="50" charset="-128"/>
                        </a:rPr>
                        <a:t>AND</a:t>
                      </a:r>
                      <a:r>
                        <a:rPr kumimoji="1" lang="ja-JP" altLang="en-US" sz="1400" dirty="0" smtClean="0">
                          <a:latin typeface="BIZ UDPゴシック" panose="020B0400000000000000" pitchFamily="50" charset="-128"/>
                          <a:ea typeface="BIZ UDPゴシック" panose="020B0400000000000000" pitchFamily="50" charset="-128"/>
                        </a:rPr>
                        <a:t>検索、検索項目内は</a:t>
                      </a:r>
                      <a:r>
                        <a:rPr kumimoji="1" lang="en-US" altLang="ja-JP" sz="1400" dirty="0" smtClean="0">
                          <a:latin typeface="BIZ UDPゴシック" panose="020B0400000000000000" pitchFamily="50" charset="-128"/>
                          <a:ea typeface="BIZ UDPゴシック" panose="020B0400000000000000" pitchFamily="50" charset="-128"/>
                        </a:rPr>
                        <a:t>OR</a:t>
                      </a:r>
                      <a:r>
                        <a:rPr kumimoji="1" lang="ja-JP" altLang="en-US" sz="1400" dirty="0" smtClean="0">
                          <a:latin typeface="BIZ UDPゴシック" panose="020B0400000000000000" pitchFamily="50" charset="-128"/>
                          <a:ea typeface="BIZ UDPゴシック" panose="020B0400000000000000" pitchFamily="50" charset="-128"/>
                        </a:rPr>
                        <a:t>検索</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304022571"/>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３</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案件の適合度表示</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入札、補助金案件に対して、会員情報で登録したエリア・業種・取扱品目・キーワードなどの適合度を</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A/B/C</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でランク付けする</a:t>
                      </a:r>
                    </a:p>
                    <a:p>
                      <a:pPr marL="742950" lvl="1" indent="-285750">
                        <a:spcAft>
                          <a:spcPts val="600"/>
                        </a:spcAft>
                        <a:buFont typeface="Wingdings" panose="05000000000000000000" pitchFamily="2" charset="2"/>
                        <a:buChar char="ü"/>
                      </a:pP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A</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評価案件：全ての項目とキーワードが一致した案件</a:t>
                      </a:r>
                    </a:p>
                    <a:p>
                      <a:pPr marL="742950" lvl="1" indent="-285750">
                        <a:spcAft>
                          <a:spcPts val="600"/>
                        </a:spcAft>
                        <a:buFont typeface="Wingdings" panose="05000000000000000000" pitchFamily="2" charset="2"/>
                        <a:buChar char="ü"/>
                      </a:pP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B</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評価案件：一部の項目とキーワードが一致した案件</a:t>
                      </a:r>
                    </a:p>
                    <a:p>
                      <a:pPr marL="742950" lvl="1" indent="-285750">
                        <a:spcAft>
                          <a:spcPts val="600"/>
                        </a:spcAft>
                        <a:buFont typeface="Wingdings" panose="05000000000000000000" pitchFamily="2" charset="2"/>
                        <a:buChar char="ü"/>
                      </a:pP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C</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評価案件：項目が不一致、キーワードのみ一致した案件</a:t>
                      </a:r>
                    </a:p>
                  </a:txBody>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7063938"/>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４</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r>
                        <a:rPr kumimoji="1" lang="ja-JP" altLang="en-US" sz="1400" dirty="0" smtClean="0">
                          <a:latin typeface="BIZ UDPゴシック" panose="020B0400000000000000" pitchFamily="50" charset="-128"/>
                          <a:ea typeface="BIZ UDPゴシック" panose="020B0400000000000000" pitchFamily="50" charset="-128"/>
                        </a:rPr>
                        <a:t>案件検索</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基本検索はキーワード、エリア、業種などによる検索</a:t>
                      </a:r>
                    </a:p>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絞込検索は入札・補助金・募集毎に様々な絞込み検索</a:t>
                      </a:r>
                    </a:p>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キーワード検索は類義語・同義語などの辞書を用いた検索によって、直接キーワードが合致しない案件も検索</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285750" lvl="2" indent="-285750">
                        <a:spcAft>
                          <a:spcPts val="600"/>
                        </a:spcAft>
                        <a:buFont typeface="Arial" panose="020B0604020202020204" pitchFamily="34" charset="0"/>
                        <a:buChar char="•"/>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入札・補助金・募集の各情報を「キーワード」「エリア」の検索条件を指定して、横断的に検索・表示できる</a:t>
                      </a:r>
                      <a:endPar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txBody>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05397952"/>
                  </a:ext>
                </a:extLst>
              </a:tr>
            </a:tbl>
          </a:graphicData>
        </a:graphic>
      </p:graphicFrame>
    </p:spTree>
    <p:extLst>
      <p:ext uri="{BB962C8B-B14F-4D97-AF65-F5344CB8AC3E}">
        <p14:creationId xmlns:p14="http://schemas.microsoft.com/office/powerpoint/2010/main" val="296236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jpc-powerpoint.officeapps.live.com/pods/GetClipboardImage.ashx?Id=1b937871-c8f0-46fc-8f4d-4046b11f0840&amp;DC=GJP2&amp;pkey=10cfa91b-fd95-4538-ac9f-db5e4bbe03ff&amp;wdwaccluster=GJP2"/>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➊　</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シレール</a:t>
            </a:r>
            <a:r>
              <a:rPr lang="ja-JP" altLang="en-US" sz="2400" b="1" dirty="0">
                <a:solidFill>
                  <a:schemeClr val="bg1"/>
                </a:solidFill>
                <a:latin typeface="BIZ UDPゴシック" panose="020B0400000000000000" pitchFamily="50" charset="-128"/>
                <a:ea typeface="BIZ UDPゴシック" panose="020B0400000000000000" pitchFamily="50" charset="-128"/>
              </a:rPr>
              <a:t>　機能</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概要</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60"/>
          <p:cNvSpPr>
            <a:spLocks noGrp="1"/>
          </p:cNvSpPr>
          <p:nvPr>
            <p:ph type="sldNum" sz="quarter" idx="12"/>
          </p:nvPr>
        </p:nvSpPr>
        <p:spPr>
          <a:xfrm>
            <a:off x="11832771" y="6507182"/>
            <a:ext cx="368044" cy="365125"/>
          </a:xfrm>
        </p:spPr>
        <p:txBody>
          <a:bodyPr/>
          <a:lstStyle/>
          <a:p>
            <a:fld id="{3F3BB02A-1C3D-4A72-AFC3-3B1EE3DBE01E}" type="slidenum">
              <a:rPr kumimoji="1" lang="ja-JP" altLang="en-US" smtClean="0"/>
              <a:t>15</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054886705"/>
              </p:ext>
            </p:extLst>
          </p:nvPr>
        </p:nvGraphicFramePr>
        <p:xfrm>
          <a:off x="120239" y="711845"/>
          <a:ext cx="11964924" cy="5455920"/>
        </p:xfrm>
        <a:graphic>
          <a:graphicData uri="http://schemas.openxmlformats.org/drawingml/2006/table">
            <a:tbl>
              <a:tblPr firstRow="1" bandRow="1">
                <a:tableStyleId>{5940675A-B579-460E-94D1-54222C63F5DA}</a:tableStyleId>
              </a:tblPr>
              <a:tblGrid>
                <a:gridCol w="426513">
                  <a:extLst>
                    <a:ext uri="{9D8B030D-6E8A-4147-A177-3AD203B41FA5}">
                      <a16:colId xmlns:a16="http://schemas.microsoft.com/office/drawing/2014/main" val="2871724528"/>
                    </a:ext>
                  </a:extLst>
                </a:gridCol>
                <a:gridCol w="1074658">
                  <a:extLst>
                    <a:ext uri="{9D8B030D-6E8A-4147-A177-3AD203B41FA5}">
                      <a16:colId xmlns:a16="http://schemas.microsoft.com/office/drawing/2014/main" val="1607385839"/>
                    </a:ext>
                  </a:extLst>
                </a:gridCol>
                <a:gridCol w="8974318">
                  <a:extLst>
                    <a:ext uri="{9D8B030D-6E8A-4147-A177-3AD203B41FA5}">
                      <a16:colId xmlns:a16="http://schemas.microsoft.com/office/drawing/2014/main" val="41155670"/>
                    </a:ext>
                  </a:extLst>
                </a:gridCol>
                <a:gridCol w="1489435">
                  <a:extLst>
                    <a:ext uri="{9D8B030D-6E8A-4147-A177-3AD203B41FA5}">
                      <a16:colId xmlns:a16="http://schemas.microsoft.com/office/drawing/2014/main" val="566534418"/>
                    </a:ext>
                  </a:extLst>
                </a:gridCol>
              </a:tblGrid>
              <a:tr h="154820">
                <a:tc>
                  <a:txBody>
                    <a:bodyPr/>
                    <a:lstStyle/>
                    <a:p>
                      <a:pPr algn="ctr"/>
                      <a:r>
                        <a:rPr kumimoji="1" lang="en-US" altLang="ja-JP" sz="1400" b="1" dirty="0" smtClean="0">
                          <a:solidFill>
                            <a:schemeClr val="bg1"/>
                          </a:solidFill>
                          <a:latin typeface="BIZ UDPゴシック" panose="020B0400000000000000" pitchFamily="50" charset="-128"/>
                          <a:ea typeface="BIZ UDPゴシック" panose="020B0400000000000000" pitchFamily="50" charset="-128"/>
                        </a:rPr>
                        <a:t>NO</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marL="36000" marR="36000">
                    <a:solidFill>
                      <a:srgbClr val="38A497"/>
                    </a:solidFill>
                  </a:tcPr>
                </a:tc>
                <a:tc>
                  <a:txBody>
                    <a:bodyP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機能名</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solidFill>
                      <a:srgbClr val="38A497"/>
                    </a:solidFill>
                  </a:tcPr>
                </a:tc>
                <a:tc>
                  <a:txBody>
                    <a:bodyP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機能概要</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solidFill>
                      <a:srgbClr val="38A497"/>
                    </a:solidFill>
                  </a:tcPr>
                </a:tc>
                <a:tc>
                  <a:txBody>
                    <a:bodyP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備考</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solidFill>
                      <a:srgbClr val="38A497"/>
                    </a:solidFill>
                  </a:tcPr>
                </a:tc>
                <a:extLst>
                  <a:ext uri="{0D108BD9-81ED-4DB2-BD59-A6C34878D82A}">
                    <a16:rowId xmlns:a16="http://schemas.microsoft.com/office/drawing/2014/main" val="3556769144"/>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５</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お気に入り案件登録</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注目する案件をお気に入り登録し、お気に入り登録案件を表示する</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注目する案件の更新ができる</a:t>
                      </a:r>
                      <a:endPar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txBody>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23217207"/>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６</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pPr>
                        <a:spcAft>
                          <a:spcPts val="600"/>
                        </a:spcAft>
                      </a:pP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CSV</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ファイルダウンロード</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検索結果の一覧を</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CSV</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ファイルでダウンロードする</a:t>
                      </a:r>
                    </a:p>
                    <a:p>
                      <a:pPr marL="285750" indent="-285750">
                        <a:spcAft>
                          <a:spcPts val="600"/>
                        </a:spcAft>
                        <a:buFont typeface="Arial" panose="020B0604020202020204" pitchFamily="34" charset="0"/>
                        <a:buChar char="•"/>
                      </a:pP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CSV</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ファイルのダウンロードは１回につき</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1000</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件、ダウンロードファイルを自由に加工できる</a:t>
                      </a:r>
                    </a:p>
                  </a:txBody>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60801142"/>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７</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過去情報の保存・閲覧</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申請などの期限を過ぎた「受付終了」案件も検索・表示できる</a:t>
                      </a:r>
                    </a:p>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情報提供元からの案件情報がなくなっても、仕様書などの添付ファイルを</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10</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年間確認できる</a:t>
                      </a:r>
                    </a:p>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落札情報によって、過去の落札事業者や落札価格が確認できる</a:t>
                      </a:r>
                    </a:p>
                  </a:txBody>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557949216"/>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８</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r>
                        <a:rPr kumimoji="1" lang="ja-JP" altLang="en-US" sz="1400" dirty="0" smtClean="0">
                          <a:latin typeface="BIZ UDPゴシック" panose="020B0400000000000000" pitchFamily="50" charset="-128"/>
                          <a:ea typeface="BIZ UDPゴシック" panose="020B0400000000000000" pitchFamily="50" charset="-128"/>
                        </a:rPr>
                        <a:t>通知</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lvl="2" indent="-285750">
                        <a:spcAft>
                          <a:spcPts val="600"/>
                        </a:spcAft>
                        <a:buFont typeface="Arial" panose="020B0604020202020204" pitchFamily="34" charset="0"/>
                        <a:buChar char="•"/>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会員情報で登録した検索条件に</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適合</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する案件が新着情報として登録されると翌日</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8</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時にメール通知</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する</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742950" lvl="3" indent="-285750">
                        <a:spcAft>
                          <a:spcPts val="600"/>
                        </a:spcAft>
                        <a:buFont typeface="Wingdings" panose="05000000000000000000" pitchFamily="2" charset="2"/>
                        <a:buChar char="ü"/>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入札情報＝所在地、業種、品目分類、物品・役務等種別、キーワード</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20</a:t>
                      </a: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個</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742950" lvl="3" indent="-285750">
                        <a:spcAft>
                          <a:spcPts val="600"/>
                        </a:spcAft>
                        <a:buFont typeface="Wingdings" panose="05000000000000000000" pitchFamily="2" charset="2"/>
                        <a:buChar char="ü"/>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補助金情報＝所在地、業種</a:t>
                      </a:r>
                      <a:endPar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742950" lvl="3" indent="-285750">
                        <a:spcAft>
                          <a:spcPts val="600"/>
                        </a:spcAft>
                        <a:buFont typeface="Wingdings" panose="05000000000000000000" pitchFamily="2" charset="2"/>
                        <a:buChar char="ü"/>
                      </a:pPr>
                      <a:r>
                        <a:rPr kumimoji="1" lang="ja-JP" altLang="en-US"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募集情報＝所在地</a:t>
                      </a:r>
                      <a:endPar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お気に入り登録した案件の申請締切期限の</a:t>
                      </a:r>
                      <a:r>
                        <a:rPr kumimoji="1" lang="en-US"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7</a:t>
                      </a: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日前からメール通知する</a:t>
                      </a:r>
                    </a:p>
                  </a:txBody>
                  <a:tcPr/>
                </a:tc>
                <a:tc>
                  <a:txBody>
                    <a:bodyPr/>
                    <a:lstStyle/>
                    <a:p>
                      <a:r>
                        <a:rPr kumimoji="1" lang="ja-JP" altLang="en-US" sz="1400" dirty="0" smtClean="0">
                          <a:latin typeface="BIZ UDPゴシック" panose="020B0400000000000000" pitchFamily="50" charset="-128"/>
                          <a:ea typeface="BIZ UDPゴシック" panose="020B0400000000000000" pitchFamily="50" charset="-128"/>
                        </a:rPr>
                        <a:t>新着情報は</a:t>
                      </a:r>
                      <a:r>
                        <a:rPr kumimoji="1" lang="en-US" altLang="ja-JP" sz="1400" dirty="0" smtClean="0">
                          <a:latin typeface="BIZ UDPゴシック" panose="020B0400000000000000" pitchFamily="50" charset="-128"/>
                          <a:ea typeface="BIZ UDPゴシック" panose="020B0400000000000000" pitchFamily="50" charset="-128"/>
                        </a:rPr>
                        <a:t>AM6</a:t>
                      </a:r>
                      <a:r>
                        <a:rPr kumimoji="1" lang="ja-JP" altLang="en-US" sz="1400" dirty="0" smtClean="0">
                          <a:latin typeface="BIZ UDPゴシック" panose="020B0400000000000000" pitchFamily="50" charset="-128"/>
                          <a:ea typeface="BIZ UDPゴシック" panose="020B0400000000000000" pitchFamily="50" charset="-128"/>
                        </a:rPr>
                        <a:t>時から翌日５時５９分に新規登録された案件</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517470638"/>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９</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関連案件・競合情報</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関連する案件（過去・受付中）を一覧表示し、類似の入札の対象を確認する</a:t>
                      </a:r>
                    </a:p>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関連する案件の一覧表示は、当該案件とエリア・品目分類が同一の案件</a:t>
                      </a:r>
                    </a:p>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競合情報は、競合先企業を検索し、過去に落札した案件（案件名、落札金額）を一覧で確認する</a:t>
                      </a:r>
                    </a:p>
                  </a:txBody>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60129067"/>
                  </a:ext>
                </a:extLst>
              </a:tr>
              <a:tr h="15482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１０</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a:tc>
                <a:tc>
                  <a:txBody>
                    <a:bodyPr/>
                    <a:lstStyle/>
                    <a:p>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ユーザ管理</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ユーザの追加、変更、削除が管理者で行える</a:t>
                      </a:r>
                    </a:p>
                    <a:p>
                      <a:pPr marL="285750" lvl="2" indent="-285750">
                        <a:spcAft>
                          <a:spcPts val="600"/>
                        </a:spcAft>
                        <a:buFont typeface="Arial" panose="020B0604020202020204" pitchFamily="34" charset="0"/>
                        <a:buChar char="•"/>
                      </a:pPr>
                      <a:r>
                        <a:rPr kumimoji="1" lang="ja-JP" altLang="ja-JP" sz="1400" kern="1200" dirty="0" smtClean="0">
                          <a:solidFill>
                            <a:schemeClr val="tx1"/>
                          </a:solidFill>
                          <a:effectLst/>
                          <a:latin typeface="BIZ UDPゴシック" panose="020B0400000000000000" pitchFamily="50" charset="-128"/>
                          <a:ea typeface="BIZ UDPゴシック" panose="020B0400000000000000" pitchFamily="50" charset="-128"/>
                          <a:cs typeface="+mn-cs"/>
                        </a:rPr>
                        <a:t>部署単位の管理者を設け、部署単位の管理者がユーザの追加、変更、削除を行える</a:t>
                      </a:r>
                    </a:p>
                  </a:txBody>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49495542"/>
                  </a:ext>
                </a:extLst>
              </a:tr>
            </a:tbl>
          </a:graphicData>
        </a:graphic>
      </p:graphicFrame>
    </p:spTree>
    <p:extLst>
      <p:ext uri="{BB962C8B-B14F-4D97-AF65-F5344CB8AC3E}">
        <p14:creationId xmlns:p14="http://schemas.microsoft.com/office/powerpoint/2010/main" val="412937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567382"/>
          </a:xfrm>
          <a:solidFill>
            <a:srgbClr val="1D807E"/>
          </a:solidFill>
        </p:spPr>
        <p:txBody>
          <a:bodyPr>
            <a:norm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サービス</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料金</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261257" y="562084"/>
            <a:ext cx="11843226" cy="5997199"/>
          </a:xfrm>
        </p:spPr>
        <p:txBody>
          <a:bodyPr vert="horz" lIns="72000" tIns="36000" rIns="72000" bIns="36000" rtlCol="0" anchor="t">
            <a:noAutofit/>
          </a:bodyPr>
          <a:lstStyle/>
          <a:p>
            <a:pPr fontAlgn="base">
              <a:lnSpc>
                <a:spcPct val="100000"/>
              </a:lnSpc>
              <a:spcBef>
                <a:spcPts val="600"/>
              </a:spcBef>
              <a:buFont typeface="Wingdings" panose="05000000000000000000" pitchFamily="2" charset="2"/>
              <a:buChar char="p"/>
            </a:pPr>
            <a:r>
              <a:rPr lang="ja-JP" altLang="en-US" sz="2000" b="1" dirty="0" smtClean="0">
                <a:latin typeface="BIZ UDPゴシック" panose="020B0400000000000000" pitchFamily="50" charset="-128"/>
                <a:ea typeface="BIZ UDPゴシック" panose="020B0400000000000000" pitchFamily="50" charset="-128"/>
              </a:rPr>
              <a:t>初期費用　０円</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latin typeface="BIZ UDPゴシック" panose="020B0400000000000000" pitchFamily="50" charset="-128"/>
              <a:ea typeface="BIZ UDPゴシック" panose="020B0400000000000000" pitchFamily="50" charset="-128"/>
            </a:endParaRPr>
          </a:p>
          <a:p>
            <a:pPr fontAlgn="base">
              <a:lnSpc>
                <a:spcPct val="100000"/>
              </a:lnSpc>
              <a:spcBef>
                <a:spcPts val="600"/>
              </a:spcBef>
              <a:buFont typeface="Wingdings" panose="05000000000000000000" pitchFamily="2" charset="2"/>
              <a:buChar char="p"/>
            </a:pPr>
            <a:endParaRPr lang="en-US" altLang="ja-JP" sz="2000" b="1" dirty="0" smtClean="0">
              <a:latin typeface="BIZ UDPゴシック" panose="020B0400000000000000" pitchFamily="50" charset="-128"/>
              <a:ea typeface="BIZ UDPゴシック" panose="020B0400000000000000" pitchFamily="50" charset="-128"/>
            </a:endParaRPr>
          </a:p>
          <a:p>
            <a:pPr fontAlgn="base">
              <a:lnSpc>
                <a:spcPct val="100000"/>
              </a:lnSpc>
              <a:spcBef>
                <a:spcPts val="600"/>
              </a:spcBef>
              <a:buFont typeface="Wingdings" panose="05000000000000000000" pitchFamily="2" charset="2"/>
              <a:buChar char="p"/>
            </a:pPr>
            <a:r>
              <a:rPr lang="ja-JP" altLang="en-US" sz="2000" b="1" dirty="0" smtClean="0">
                <a:latin typeface="BIZ UDPゴシック" panose="020B0400000000000000" pitchFamily="50" charset="-128"/>
                <a:ea typeface="BIZ UDPゴシック" panose="020B0400000000000000" pitchFamily="50" charset="-128"/>
              </a:rPr>
              <a:t>会費</a:t>
            </a:r>
            <a:endParaRPr lang="en-US" altLang="ja-JP" sz="2000" b="1" dirty="0">
              <a:latin typeface="BIZ UDPゴシック" panose="020B0400000000000000" pitchFamily="50" charset="-128"/>
              <a:ea typeface="BIZ UDPゴシック" panose="020B0400000000000000" pitchFamily="50" charset="-128"/>
            </a:endParaRPr>
          </a:p>
          <a:p>
            <a:pPr lvl="1" fontAlgn="base">
              <a:lnSpc>
                <a:spcPct val="100000"/>
              </a:lnSpc>
              <a:spcBef>
                <a:spcPts val="600"/>
              </a:spcBef>
            </a:pPr>
            <a:r>
              <a:rPr lang="ja-JP" altLang="en-US" sz="1400" dirty="0">
                <a:latin typeface="BIZ UDPゴシック" panose="020B0400000000000000" pitchFamily="50" charset="-128"/>
                <a:ea typeface="BIZ UDPゴシック" panose="020B0400000000000000" pitchFamily="50" charset="-128"/>
              </a:rPr>
              <a:t>入札・補助金・募集情報提供</a:t>
            </a:r>
            <a:r>
              <a:rPr lang="ja-JP" altLang="en-US" sz="1400" dirty="0" smtClean="0">
                <a:latin typeface="BIZ UDPゴシック" panose="020B0400000000000000" pitchFamily="50" charset="-128"/>
                <a:ea typeface="BIZ UDPゴシック" panose="020B0400000000000000" pitchFamily="50" charset="-128"/>
              </a:rPr>
              <a:t>サービス（シレール）および企業間取引プラットフォーム（カエール</a:t>
            </a: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ウレール）の</a:t>
            </a:r>
            <a:r>
              <a:rPr lang="ja-JP" altLang="en-US" sz="1400" dirty="0">
                <a:latin typeface="BIZ UDPゴシック" panose="020B0400000000000000" pitchFamily="50" charset="-128"/>
                <a:ea typeface="BIZ UDPゴシック" panose="020B0400000000000000" pitchFamily="50" charset="-128"/>
              </a:rPr>
              <a:t>両サービスを利用するため</a:t>
            </a:r>
            <a:r>
              <a:rPr lang="ja-JP" altLang="en-US" sz="1400" dirty="0" smtClean="0">
                <a:latin typeface="BIZ UDPゴシック" panose="020B0400000000000000" pitchFamily="50" charset="-128"/>
                <a:ea typeface="BIZ UDPゴシック" panose="020B0400000000000000" pitchFamily="50" charset="-128"/>
              </a:rPr>
              <a:t>の会員</a:t>
            </a:r>
            <a:r>
              <a:rPr lang="ja-JP" altLang="en-US" sz="1400" dirty="0">
                <a:latin typeface="BIZ UDPゴシック" panose="020B0400000000000000" pitchFamily="50" charset="-128"/>
                <a:ea typeface="BIZ UDPゴシック" panose="020B0400000000000000" pitchFamily="50" charset="-128"/>
              </a:rPr>
              <a:t>費用（最低利用期間</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年間）</a:t>
            </a:r>
            <a:endParaRPr lang="en-US" altLang="ja-JP" sz="1400" dirty="0">
              <a:latin typeface="BIZ UDPゴシック" panose="020B0400000000000000" pitchFamily="50" charset="-128"/>
              <a:ea typeface="BIZ UDPゴシック" panose="020B0400000000000000" pitchFamily="50" charset="-128"/>
            </a:endParaRPr>
          </a:p>
          <a:p>
            <a:pPr lvl="1" fontAlgn="base">
              <a:lnSpc>
                <a:spcPct val="100000"/>
              </a:lnSpc>
              <a:spcBef>
                <a:spcPts val="600"/>
              </a:spcBef>
            </a:pPr>
            <a:endParaRPr lang="en-US" altLang="ja-JP" sz="1400" dirty="0">
              <a:latin typeface="BIZ UDPゴシック" panose="020B0400000000000000" pitchFamily="50" charset="-128"/>
              <a:ea typeface="BIZ UDPゴシック" panose="020B0400000000000000" pitchFamily="50" charset="-128"/>
            </a:endParaRPr>
          </a:p>
          <a:p>
            <a:pPr lvl="1">
              <a:lnSpc>
                <a:spcPct val="100000"/>
              </a:lnSpc>
              <a:spcBef>
                <a:spcPts val="600"/>
              </a:spcBef>
            </a:pPr>
            <a:endParaRPr lang="en-US" altLang="ja-JP" sz="1400" dirty="0">
              <a:latin typeface="BIZ UDPゴシック" panose="020B0400000000000000" pitchFamily="50" charset="-128"/>
              <a:ea typeface="BIZ UDPゴシック" panose="020B0400000000000000" pitchFamily="50" charset="-128"/>
            </a:endParaRPr>
          </a:p>
          <a:p>
            <a:pPr lvl="1" fontAlgn="base">
              <a:lnSpc>
                <a:spcPct val="100000"/>
              </a:lnSpc>
              <a:spcBef>
                <a:spcPts val="600"/>
              </a:spcBef>
            </a:pPr>
            <a:endParaRPr lang="en-US" altLang="ja-JP" sz="1400" dirty="0">
              <a:latin typeface="BIZ UDPゴシック" panose="020B0400000000000000" pitchFamily="50" charset="-128"/>
              <a:ea typeface="BIZ UDPゴシック" panose="020B0400000000000000" pitchFamily="50" charset="-128"/>
            </a:endParaRPr>
          </a:p>
          <a:p>
            <a:pPr lvl="1" fontAlgn="base">
              <a:lnSpc>
                <a:spcPct val="100000"/>
              </a:lnSpc>
              <a:spcBef>
                <a:spcPts val="600"/>
              </a:spcBef>
            </a:pPr>
            <a:endParaRPr lang="en-US" altLang="ja-JP" sz="1400" dirty="0">
              <a:latin typeface="BIZ UDPゴシック" panose="020B0400000000000000" pitchFamily="50" charset="-128"/>
              <a:ea typeface="BIZ UDPゴシック" panose="020B0400000000000000" pitchFamily="50" charset="-128"/>
            </a:endParaRPr>
          </a:p>
          <a:p>
            <a:pPr lvl="1">
              <a:lnSpc>
                <a:spcPct val="100000"/>
              </a:lnSpc>
              <a:spcBef>
                <a:spcPts val="600"/>
              </a:spcBef>
            </a:pPr>
            <a:endParaRPr lang="en-US" altLang="ja-JP" sz="1400" dirty="0">
              <a:latin typeface="BIZ UDPゴシック" panose="020B0400000000000000" pitchFamily="50" charset="-128"/>
              <a:ea typeface="BIZ UDPゴシック"/>
            </a:endParaRPr>
          </a:p>
          <a:p>
            <a:pPr lvl="1" fontAlgn="base">
              <a:lnSpc>
                <a:spcPct val="100000"/>
              </a:lnSpc>
              <a:spcBef>
                <a:spcPts val="600"/>
              </a:spcBef>
            </a:pPr>
            <a:r>
              <a:rPr lang="ja-JP" altLang="en-US" sz="1400" dirty="0">
                <a:latin typeface="BIZ UDPゴシック" panose="020B0400000000000000" pitchFamily="50" charset="-128"/>
                <a:ea typeface="BIZ UDPゴシック" panose="020B0400000000000000" pitchFamily="50" charset="-128"/>
              </a:rPr>
              <a:t>以下、</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ユーザ追加毎に、月額５，０００円追加（</a:t>
            </a:r>
            <a:r>
              <a:rPr lang="en-US" altLang="ja-JP" sz="1400" dirty="0">
                <a:latin typeface="BIZ UDPゴシック" panose="020B0400000000000000" pitchFamily="50" charset="-128"/>
                <a:ea typeface="BIZ UDPゴシック" panose="020B0400000000000000" pitchFamily="50" charset="-128"/>
              </a:rPr>
              <a:t>300</a:t>
            </a:r>
            <a:r>
              <a:rPr lang="ja-JP" altLang="en-US" sz="1400" dirty="0">
                <a:latin typeface="BIZ UDPゴシック" panose="020B0400000000000000" pitchFamily="50" charset="-128"/>
                <a:ea typeface="BIZ UDPゴシック" panose="020B0400000000000000" pitchFamily="50" charset="-128"/>
              </a:rPr>
              <a:t>ユーザまで、３００ユーザを超える場合は別途見積）</a:t>
            </a:r>
            <a:endParaRPr lang="en-US" altLang="ja-JP" sz="1400" dirty="0">
              <a:latin typeface="BIZ UDPゴシック" panose="020B0400000000000000" pitchFamily="50" charset="-128"/>
              <a:ea typeface="BIZ UDPゴシック" panose="020B0400000000000000" pitchFamily="50" charset="-128"/>
            </a:endParaRPr>
          </a:p>
          <a:p>
            <a:pPr lvl="1" fontAlgn="base">
              <a:lnSpc>
                <a:spcPct val="100000"/>
              </a:lnSpc>
              <a:spcBef>
                <a:spcPts val="600"/>
              </a:spcBef>
            </a:pPr>
            <a:r>
              <a:rPr lang="en-US" altLang="ja-JP" sz="1400" dirty="0">
                <a:latin typeface="BIZ UDPゴシック" panose="020B0400000000000000" pitchFamily="50" charset="-128"/>
                <a:ea typeface="BIZ UDPゴシック" panose="020B0400000000000000" pitchFamily="50" charset="-128"/>
              </a:rPr>
              <a:t>ID</a:t>
            </a:r>
            <a:r>
              <a:rPr lang="ja-JP" altLang="en-US" sz="1400" dirty="0">
                <a:latin typeface="BIZ UDPゴシック" panose="020B0400000000000000" pitchFamily="50" charset="-128"/>
                <a:ea typeface="BIZ UDPゴシック" panose="020B0400000000000000" pitchFamily="50" charset="-128"/>
              </a:rPr>
              <a:t>数は、本サービスを利用できる数（</a:t>
            </a:r>
            <a:r>
              <a:rPr lang="en-US" altLang="ja-JP" sz="1400" dirty="0">
                <a:latin typeface="BIZ UDPゴシック" panose="020B0400000000000000" pitchFamily="50" charset="-128"/>
                <a:ea typeface="BIZ UDPゴシック" panose="020B0400000000000000" pitchFamily="50" charset="-128"/>
              </a:rPr>
              <a:t>ID</a:t>
            </a:r>
            <a:r>
              <a:rPr lang="ja-JP" altLang="en-US" sz="1400" dirty="0">
                <a:latin typeface="BIZ UDPゴシック" panose="020B0400000000000000" pitchFamily="50" charset="-128"/>
                <a:ea typeface="BIZ UDPゴシック" panose="020B0400000000000000" pitchFamily="50" charset="-128"/>
              </a:rPr>
              <a:t>はメールアドレス</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lvl="1" fontAlgn="base">
              <a:lnSpc>
                <a:spcPct val="100000"/>
              </a:lnSpc>
              <a:spcBef>
                <a:spcPts val="600"/>
              </a:spcBef>
            </a:pPr>
            <a:r>
              <a:rPr lang="ja-JP" altLang="en-US" sz="1400" dirty="0" smtClean="0">
                <a:latin typeface="BIZ UDPゴシック" panose="020B0400000000000000" pitchFamily="50" charset="-128"/>
                <a:ea typeface="BIZ UDPゴシック" panose="020B0400000000000000" pitchFamily="50" charset="-128"/>
              </a:rPr>
              <a:t>年額費用は、年間費用を一括前払いした場合の料金（月額料金の年間支払いに対して１０％割引）</a:t>
            </a:r>
            <a:endParaRPr lang="en-US" altLang="ja-JP" sz="1400" dirty="0">
              <a:latin typeface="BIZ UDPゴシック" panose="020B0400000000000000" pitchFamily="50" charset="-128"/>
              <a:ea typeface="BIZ UDPゴシック" panose="020B0400000000000000" pitchFamily="50" charset="-128"/>
            </a:endParaRPr>
          </a:p>
          <a:p>
            <a:pPr marL="0" indent="0" fontAlgn="base">
              <a:lnSpc>
                <a:spcPct val="100000"/>
              </a:lnSpc>
              <a:spcBef>
                <a:spcPts val="600"/>
              </a:spcBef>
              <a:buNone/>
            </a:pPr>
            <a:endParaRPr lang="en-US" altLang="ja-JP" sz="14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515755302"/>
              </p:ext>
            </p:extLst>
          </p:nvPr>
        </p:nvGraphicFramePr>
        <p:xfrm>
          <a:off x="1670258" y="2199201"/>
          <a:ext cx="8609206" cy="1457280"/>
        </p:xfrm>
        <a:graphic>
          <a:graphicData uri="http://schemas.openxmlformats.org/drawingml/2006/table">
            <a:tbl>
              <a:tblPr firstRow="1" bandRow="1">
                <a:tableStyleId>{5940675A-B579-460E-94D1-54222C63F5DA}</a:tableStyleId>
              </a:tblPr>
              <a:tblGrid>
                <a:gridCol w="2025049">
                  <a:extLst>
                    <a:ext uri="{9D8B030D-6E8A-4147-A177-3AD203B41FA5}">
                      <a16:colId xmlns:a16="http://schemas.microsoft.com/office/drawing/2014/main" val="1460550476"/>
                    </a:ext>
                  </a:extLst>
                </a:gridCol>
                <a:gridCol w="1857211">
                  <a:extLst>
                    <a:ext uri="{9D8B030D-6E8A-4147-A177-3AD203B41FA5}">
                      <a16:colId xmlns:a16="http://schemas.microsoft.com/office/drawing/2014/main" val="1743264284"/>
                    </a:ext>
                  </a:extLst>
                </a:gridCol>
                <a:gridCol w="1857211">
                  <a:extLst>
                    <a:ext uri="{9D8B030D-6E8A-4147-A177-3AD203B41FA5}">
                      <a16:colId xmlns:a16="http://schemas.microsoft.com/office/drawing/2014/main" val="3884955072"/>
                    </a:ext>
                  </a:extLst>
                </a:gridCol>
                <a:gridCol w="2869735">
                  <a:extLst>
                    <a:ext uri="{9D8B030D-6E8A-4147-A177-3AD203B41FA5}">
                      <a16:colId xmlns:a16="http://schemas.microsoft.com/office/drawing/2014/main" val="3778576427"/>
                    </a:ext>
                  </a:extLst>
                </a:gridCol>
              </a:tblGrid>
              <a:tr h="201772">
                <a:tc>
                  <a:txBody>
                    <a:bodyPr/>
                    <a:lstStyle/>
                    <a:p>
                      <a:pPr algn="ctr"/>
                      <a:r>
                        <a:rPr kumimoji="1" lang="ja-JP" altLang="en-US" sz="1600" dirty="0">
                          <a:latin typeface="BIZ UDPゴシック" panose="020B0400000000000000" pitchFamily="50" charset="-128"/>
                          <a:ea typeface="BIZ UDPゴシック" panose="020B0400000000000000" pitchFamily="50" charset="-128"/>
                        </a:rPr>
                        <a:t>会費項目</a:t>
                      </a:r>
                    </a:p>
                  </a:txBody>
                  <a:tcPr marT="36000" marB="36000">
                    <a:solidFill>
                      <a:schemeClr val="bg1">
                        <a:lumMod val="75000"/>
                      </a:schemeClr>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月額料金（税別）</a:t>
                      </a:r>
                    </a:p>
                  </a:txBody>
                  <a:tcPr marT="36000" marB="36000">
                    <a:solidFill>
                      <a:schemeClr val="bg1">
                        <a:lumMod val="75000"/>
                      </a:schemeClr>
                    </a:solidFill>
                  </a:tcPr>
                </a:tc>
                <a:tc>
                  <a:txBody>
                    <a:bodyPr/>
                    <a:lstStyle/>
                    <a:p>
                      <a:pPr algn="ctr"/>
                      <a:r>
                        <a:rPr kumimoji="1" lang="ja-JP" altLang="en-US" sz="1600" dirty="0" smtClean="0">
                          <a:latin typeface="BIZ UDPゴシック" panose="020B0400000000000000" pitchFamily="50" charset="-128"/>
                          <a:ea typeface="BIZ UDPゴシック" panose="020B0400000000000000" pitchFamily="50" charset="-128"/>
                        </a:rPr>
                        <a:t>年額料金（税別）</a:t>
                      </a:r>
                      <a:endParaRPr kumimoji="1" lang="ja-JP" altLang="en-US" sz="1600" dirty="0">
                        <a:latin typeface="BIZ UDPゴシック" panose="020B0400000000000000" pitchFamily="50" charset="-128"/>
                        <a:ea typeface="BIZ UDPゴシック" panose="020B0400000000000000" pitchFamily="50" charset="-128"/>
                      </a:endParaRPr>
                    </a:p>
                  </a:txBody>
                  <a:tcPr marT="36000" marB="36000">
                    <a:solidFill>
                      <a:schemeClr val="bg1">
                        <a:lumMod val="75000"/>
                      </a:schemeClr>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適用</a:t>
                      </a:r>
                    </a:p>
                  </a:txBody>
                  <a:tcPr marT="36000" marB="36000">
                    <a:solidFill>
                      <a:schemeClr val="bg1">
                        <a:lumMod val="75000"/>
                      </a:schemeClr>
                    </a:solidFill>
                  </a:tcPr>
                </a:tc>
                <a:extLst>
                  <a:ext uri="{0D108BD9-81ED-4DB2-BD59-A6C34878D82A}">
                    <a16:rowId xmlns:a16="http://schemas.microsoft.com/office/drawing/2014/main" val="2839270466"/>
                  </a:ext>
                </a:extLst>
              </a:tr>
              <a:tr h="183430">
                <a:tc>
                  <a:txBody>
                    <a:bodyPr/>
                    <a:lstStyle/>
                    <a:p>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ユーザ</a:t>
                      </a:r>
                    </a:p>
                  </a:txBody>
                  <a:tcPr marT="36000" marB="36000"/>
                </a:tc>
                <a:tc>
                  <a:txBody>
                    <a:bodyPr/>
                    <a:lstStyle/>
                    <a:p>
                      <a:pPr algn="r"/>
                      <a:r>
                        <a:rPr kumimoji="1" lang="ja-JP" altLang="en-US" sz="1400" dirty="0">
                          <a:latin typeface="BIZ UDPゴシック" panose="020B0400000000000000" pitchFamily="50" charset="-128"/>
                          <a:ea typeface="BIZ UDPゴシック" panose="020B0400000000000000" pitchFamily="50" charset="-128"/>
                        </a:rPr>
                        <a:t>２０，０００円</a:t>
                      </a:r>
                    </a:p>
                  </a:txBody>
                  <a:tcPr marT="36000" marB="36000"/>
                </a:tc>
                <a:tc>
                  <a:txBody>
                    <a:bodyPr/>
                    <a:lstStyle/>
                    <a:p>
                      <a:pPr algn="r"/>
                      <a:r>
                        <a:rPr kumimoji="1" lang="ja-JP" altLang="en-US" sz="1400" dirty="0" smtClean="0">
                          <a:latin typeface="BIZ UDPゴシック" panose="020B0400000000000000" pitchFamily="50" charset="-128"/>
                          <a:ea typeface="BIZ UDPゴシック" panose="020B0400000000000000" pitchFamily="50" charset="-128"/>
                        </a:rPr>
                        <a:t>２１６，０００円</a:t>
                      </a:r>
                      <a:endParaRPr kumimoji="1" lang="ja-JP" altLang="en-US" sz="1400" dirty="0">
                        <a:latin typeface="BIZ UDPゴシック" panose="020B0400000000000000" pitchFamily="50" charset="-128"/>
                        <a:ea typeface="BIZ UDPゴシック" panose="020B0400000000000000" pitchFamily="50" charset="-128"/>
                      </a:endParaRPr>
                    </a:p>
                  </a:txBody>
                  <a:tcPr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a:rPr>
                        <a:t>10ID</a:t>
                      </a:r>
                      <a:r>
                        <a:rPr kumimoji="1" lang="ja-JP" altLang="en-US" sz="1400" dirty="0">
                          <a:latin typeface="BIZ UDPゴシック" panose="020B0400000000000000" pitchFamily="50" charset="-128"/>
                          <a:ea typeface="BIZ UDPゴシック"/>
                        </a:rPr>
                        <a:t>までの利用</a:t>
                      </a:r>
                    </a:p>
                  </a:txBody>
                  <a:tcPr marT="36000" marB="36000"/>
                </a:tc>
                <a:extLst>
                  <a:ext uri="{0D108BD9-81ED-4DB2-BD59-A6C34878D82A}">
                    <a16:rowId xmlns:a16="http://schemas.microsoft.com/office/drawing/2014/main" val="4195766284"/>
                  </a:ext>
                </a:extLst>
              </a:tr>
              <a:tr h="183430">
                <a:tc>
                  <a:txBody>
                    <a:bodyPr/>
                    <a:lstStyle/>
                    <a:p>
                      <a:r>
                        <a:rPr kumimoji="1" lang="en-US" altLang="ja-JP" sz="1400" dirty="0">
                          <a:latin typeface="BIZ UDPゴシック" panose="020B0400000000000000" pitchFamily="50" charset="-128"/>
                          <a:ea typeface="BIZ UDPゴシック" panose="020B0400000000000000" pitchFamily="50" charset="-128"/>
                        </a:rPr>
                        <a:t>20</a:t>
                      </a:r>
                      <a:r>
                        <a:rPr kumimoji="1" lang="ja-JP" altLang="en-US" sz="1400" dirty="0">
                          <a:latin typeface="BIZ UDPゴシック" panose="020B0400000000000000" pitchFamily="50" charset="-128"/>
                          <a:ea typeface="BIZ UDPゴシック" panose="020B0400000000000000" pitchFamily="50" charset="-128"/>
                        </a:rPr>
                        <a:t>ユーザ</a:t>
                      </a:r>
                    </a:p>
                  </a:txBody>
                  <a:tcPr marT="36000" marB="36000"/>
                </a:tc>
                <a:tc>
                  <a:txBody>
                    <a:bodyPr/>
                    <a:lstStyle/>
                    <a:p>
                      <a:pPr algn="r"/>
                      <a:r>
                        <a:rPr kumimoji="1" lang="ja-JP" altLang="en-US" sz="1400" dirty="0">
                          <a:latin typeface="BIZ UDPゴシック" panose="020B0400000000000000" pitchFamily="50" charset="-128"/>
                          <a:ea typeface="BIZ UDPゴシック" panose="020B0400000000000000" pitchFamily="50" charset="-128"/>
                        </a:rPr>
                        <a:t>２５，０００円</a:t>
                      </a:r>
                    </a:p>
                  </a:txBody>
                  <a:tcPr marT="36000" marB="36000"/>
                </a:tc>
                <a:tc>
                  <a:txBody>
                    <a:bodyPr/>
                    <a:lstStyle/>
                    <a:p>
                      <a:pPr algn="r"/>
                      <a:r>
                        <a:rPr kumimoji="1" lang="ja-JP" altLang="en-US" sz="1400" dirty="0" smtClean="0">
                          <a:latin typeface="BIZ UDPゴシック" panose="020B0400000000000000" pitchFamily="50" charset="-128"/>
                          <a:ea typeface="BIZ UDPゴシック" panose="020B0400000000000000" pitchFamily="50" charset="-128"/>
                        </a:rPr>
                        <a:t>２７０，０００円</a:t>
                      </a:r>
                      <a:endParaRPr kumimoji="1" lang="ja-JP" altLang="en-US" sz="1400" dirty="0">
                        <a:latin typeface="BIZ UDPゴシック" panose="020B0400000000000000" pitchFamily="50" charset="-128"/>
                        <a:ea typeface="BIZ UDPゴシック" panose="020B0400000000000000" pitchFamily="50" charset="-128"/>
                      </a:endParaRPr>
                    </a:p>
                  </a:txBody>
                  <a:tcPr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a:rPr>
                        <a:t>２０</a:t>
                      </a:r>
                      <a:r>
                        <a:rPr kumimoji="1" lang="en-US" altLang="ja-JP" sz="1400" dirty="0">
                          <a:latin typeface="BIZ UDPゴシック" panose="020B0400000000000000" pitchFamily="50" charset="-128"/>
                          <a:ea typeface="BIZ UDPゴシック"/>
                        </a:rPr>
                        <a:t>ID</a:t>
                      </a:r>
                      <a:r>
                        <a:rPr kumimoji="1" lang="ja-JP" altLang="en-US" sz="1400" dirty="0">
                          <a:latin typeface="BIZ UDPゴシック" panose="020B0400000000000000" pitchFamily="50" charset="-128"/>
                          <a:ea typeface="BIZ UDPゴシック"/>
                        </a:rPr>
                        <a:t>までの利用</a:t>
                      </a:r>
                    </a:p>
                  </a:txBody>
                  <a:tcPr marT="36000" marB="36000"/>
                </a:tc>
                <a:extLst>
                  <a:ext uri="{0D108BD9-81ED-4DB2-BD59-A6C34878D82A}">
                    <a16:rowId xmlns:a16="http://schemas.microsoft.com/office/drawing/2014/main" val="3393057929"/>
                  </a:ext>
                </a:extLst>
              </a:tr>
              <a:tr h="183429">
                <a:tc>
                  <a:txBody>
                    <a:bodyPr/>
                    <a:lstStyle/>
                    <a:p>
                      <a:pPr lvl="0">
                        <a:buNone/>
                      </a:pPr>
                      <a:r>
                        <a:rPr lang="ja-JP" altLang="en-US" sz="1400" dirty="0">
                          <a:latin typeface="BIZ UDPゴシック" panose="020B0400000000000000" pitchFamily="50" charset="-128"/>
                          <a:ea typeface="BIZ UDPゴシック"/>
                        </a:rPr>
                        <a:t>・・・</a:t>
                      </a:r>
                      <a:endParaRPr kumimoji="1" lang="ja-JP" altLang="en-US" sz="1400" dirty="0">
                        <a:latin typeface="BIZ UDPゴシック" panose="020B0400000000000000" pitchFamily="50" charset="-128"/>
                        <a:ea typeface="BIZ UDPゴシック"/>
                      </a:endParaRPr>
                    </a:p>
                  </a:txBody>
                  <a:tcPr marT="36000" marB="36000"/>
                </a:tc>
                <a:tc>
                  <a:txBody>
                    <a:bodyPr/>
                    <a:lstStyle/>
                    <a:p>
                      <a:pPr lvl="0" algn="r">
                        <a:buNone/>
                      </a:pPr>
                      <a:endParaRPr kumimoji="1" lang="ja-JP" altLang="en-US" sz="1400" dirty="0">
                        <a:latin typeface="BIZ UDPゴシック" panose="020B0400000000000000" pitchFamily="50" charset="-128"/>
                        <a:ea typeface="BIZ UDPゴシック"/>
                      </a:endParaRPr>
                    </a:p>
                  </a:txBody>
                  <a:tcPr marT="36000" marB="36000"/>
                </a:tc>
                <a:tc>
                  <a:txBody>
                    <a:bodyPr/>
                    <a:lstStyle/>
                    <a:p>
                      <a:pPr lvl="0" algn="r">
                        <a:buNone/>
                      </a:pPr>
                      <a:endParaRPr kumimoji="1" lang="ja-JP" altLang="en-US" sz="1400" dirty="0">
                        <a:latin typeface="BIZ UDPゴシック" panose="020B0400000000000000" pitchFamily="50" charset="-128"/>
                        <a:ea typeface="BIZ UDPゴシック"/>
                      </a:endParaRPr>
                    </a:p>
                  </a:txBody>
                  <a:tcPr marT="36000" marB="36000"/>
                </a:tc>
                <a:tc>
                  <a:txBody>
                    <a:bodyPr/>
                    <a:lstStyle/>
                    <a:p>
                      <a:pPr marL="0" lvl="0" indent="0" algn="l" defTabSz="914400">
                        <a:lnSpc>
                          <a:spcPct val="100000"/>
                        </a:lnSpc>
                        <a:spcBef>
                          <a:spcPts val="0"/>
                        </a:spcBef>
                        <a:spcAft>
                          <a:spcPts val="0"/>
                        </a:spcAft>
                        <a:buNone/>
                        <a:tabLst/>
                        <a:defRPr/>
                      </a:pPr>
                      <a:endParaRPr kumimoji="1" lang="ja-JP" altLang="en-US" sz="1400" dirty="0">
                        <a:latin typeface="BIZ UDPゴシック" panose="020B0400000000000000" pitchFamily="50" charset="-128"/>
                        <a:ea typeface="BIZ UDPゴシック"/>
                      </a:endParaRPr>
                    </a:p>
                  </a:txBody>
                  <a:tcPr marT="36000" marB="36000"/>
                </a:tc>
                <a:extLst>
                  <a:ext uri="{0D108BD9-81ED-4DB2-BD59-A6C34878D82A}">
                    <a16:rowId xmlns:a16="http://schemas.microsoft.com/office/drawing/2014/main" val="2423089078"/>
                  </a:ext>
                </a:extLst>
              </a:tr>
              <a:tr h="183429">
                <a:tc>
                  <a:txBody>
                    <a:bodyPr/>
                    <a:lstStyle/>
                    <a:p>
                      <a:pPr lvl="0">
                        <a:buNone/>
                      </a:pPr>
                      <a:r>
                        <a:rPr lang="ja-JP" altLang="en-US" sz="1400" dirty="0">
                          <a:latin typeface="BIZ UDPゴシック" panose="020B0400000000000000" pitchFamily="50" charset="-128"/>
                          <a:ea typeface="BIZ UDPゴシック"/>
                        </a:rPr>
                        <a:t>300ユーザ</a:t>
                      </a:r>
                      <a:endParaRPr kumimoji="1" lang="ja-JP" altLang="en-US" sz="1400" dirty="0">
                        <a:latin typeface="BIZ UDPゴシック" panose="020B0400000000000000" pitchFamily="50" charset="-128"/>
                        <a:ea typeface="BIZ UDPゴシック"/>
                      </a:endParaRPr>
                    </a:p>
                  </a:txBody>
                  <a:tcPr marT="36000" marB="36000"/>
                </a:tc>
                <a:tc>
                  <a:txBody>
                    <a:bodyPr/>
                    <a:lstStyle/>
                    <a:p>
                      <a:pPr lvl="0" algn="r">
                        <a:buNone/>
                      </a:pPr>
                      <a:r>
                        <a:rPr lang="ja-JP" altLang="en-US" sz="1400" dirty="0">
                          <a:latin typeface="BIZ UDPゴシック" panose="020B0400000000000000" pitchFamily="50" charset="-128"/>
                          <a:ea typeface="BIZ UDPゴシック"/>
                        </a:rPr>
                        <a:t>１６５，０００円</a:t>
                      </a:r>
                      <a:endParaRPr kumimoji="1" lang="ja-JP" altLang="en-US" sz="1400" dirty="0">
                        <a:latin typeface="BIZ UDPゴシック" panose="020B0400000000000000" pitchFamily="50" charset="-128"/>
                        <a:ea typeface="BIZ UDPゴシック"/>
                      </a:endParaRPr>
                    </a:p>
                  </a:txBody>
                  <a:tcPr marT="36000" marB="36000"/>
                </a:tc>
                <a:tc>
                  <a:txBody>
                    <a:bodyPr/>
                    <a:lstStyle/>
                    <a:p>
                      <a:pPr lvl="0" algn="r">
                        <a:buNone/>
                      </a:pPr>
                      <a:r>
                        <a:rPr kumimoji="1" lang="ja-JP" altLang="en-US" sz="1400" dirty="0" smtClean="0">
                          <a:latin typeface="BIZ UDPゴシック" panose="020B0400000000000000" pitchFamily="50" charset="-128"/>
                          <a:ea typeface="BIZ UDPゴシック"/>
                        </a:rPr>
                        <a:t>１，７８２，０００円</a:t>
                      </a:r>
                      <a:endParaRPr kumimoji="1" lang="ja-JP" altLang="en-US" sz="1400" dirty="0">
                        <a:latin typeface="BIZ UDPゴシック" panose="020B0400000000000000" pitchFamily="50" charset="-128"/>
                        <a:ea typeface="BIZ UDPゴシック"/>
                      </a:endParaRPr>
                    </a:p>
                  </a:txBody>
                  <a:tcPr marT="36000" marB="36000"/>
                </a:tc>
                <a:tc>
                  <a:txBody>
                    <a:bodyPr/>
                    <a:lstStyle/>
                    <a:p>
                      <a:pPr marL="0" lvl="0" indent="0" algn="l" defTabSz="914400">
                        <a:lnSpc>
                          <a:spcPct val="100000"/>
                        </a:lnSpc>
                        <a:spcBef>
                          <a:spcPts val="0"/>
                        </a:spcBef>
                        <a:spcAft>
                          <a:spcPts val="0"/>
                        </a:spcAft>
                        <a:buNone/>
                        <a:tabLst/>
                        <a:defRPr/>
                      </a:pPr>
                      <a:r>
                        <a:rPr lang="ja-JP" altLang="en-US" sz="1400" dirty="0">
                          <a:latin typeface="BIZ UDPゴシック" panose="020B0400000000000000" pitchFamily="50" charset="-128"/>
                          <a:ea typeface="BIZ UDPゴシック"/>
                        </a:rPr>
                        <a:t>３００IDまでの利用</a:t>
                      </a:r>
                      <a:endParaRPr kumimoji="1" lang="ja-JP" altLang="en-US" sz="1400" dirty="0">
                        <a:latin typeface="BIZ UDPゴシック" panose="020B0400000000000000" pitchFamily="50" charset="-128"/>
                        <a:ea typeface="BIZ UDPゴシック"/>
                      </a:endParaRPr>
                    </a:p>
                  </a:txBody>
                  <a:tcPr marT="36000" marB="36000"/>
                </a:tc>
                <a:extLst>
                  <a:ext uri="{0D108BD9-81ED-4DB2-BD59-A6C34878D82A}">
                    <a16:rowId xmlns:a16="http://schemas.microsoft.com/office/drawing/2014/main" val="4201921418"/>
                  </a:ext>
                </a:extLst>
              </a:tr>
            </a:tbl>
          </a:graphicData>
        </a:graphic>
      </p:graphicFrame>
      <p:sp>
        <p:nvSpPr>
          <p:cNvPr id="9" name="スライド番号プレースホルダー 60"/>
          <p:cNvSpPr>
            <a:spLocks noGrp="1"/>
          </p:cNvSpPr>
          <p:nvPr>
            <p:ph type="sldNum" sz="quarter" idx="12"/>
          </p:nvPr>
        </p:nvSpPr>
        <p:spPr>
          <a:xfrm>
            <a:off x="11830639" y="6507182"/>
            <a:ext cx="370176" cy="365125"/>
          </a:xfrm>
        </p:spPr>
        <p:txBody>
          <a:bodyPr/>
          <a:lstStyle/>
          <a:p>
            <a:fld id="{3F3BB02A-1C3D-4A72-AFC3-3B1EE3DBE01E}" type="slidenum">
              <a:rPr kumimoji="1" lang="ja-JP" altLang="en-US" smtClean="0"/>
              <a:t>16</a:t>
            </a:fld>
            <a:endParaRPr kumimoji="1" lang="ja-JP" altLang="en-US" dirty="0"/>
          </a:p>
        </p:txBody>
      </p:sp>
    </p:spTree>
    <p:extLst>
      <p:ext uri="{BB962C8B-B14F-4D97-AF65-F5344CB8AC3E}">
        <p14:creationId xmlns:p14="http://schemas.microsoft.com/office/powerpoint/2010/main" val="10495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jpc-powerpoint.officeapps.live.com/pods/GetClipboardImage.ashx?Id=1b937871-c8f0-46fc-8f4d-4046b11f0840&amp;DC=GJP2&amp;pkey=10cfa91b-fd95-4538-ac9f-db5e4bbe03ff&amp;wdwaccluster=GJP2"/>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smtClean="0">
                <a:solidFill>
                  <a:schemeClr val="bg1"/>
                </a:solidFill>
                <a:latin typeface="BIZ UDPゴシック" panose="020B0400000000000000" pitchFamily="50" charset="-128"/>
                <a:ea typeface="BIZ UDPゴシック" panose="020B0400000000000000" pitchFamily="50" charset="-128"/>
              </a:rPr>
              <a:t>今後のサービス・機能拡張予定</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60"/>
          <p:cNvSpPr>
            <a:spLocks noGrp="1"/>
          </p:cNvSpPr>
          <p:nvPr>
            <p:ph type="sldNum" sz="quarter" idx="12"/>
          </p:nvPr>
        </p:nvSpPr>
        <p:spPr>
          <a:xfrm>
            <a:off x="11789229" y="6507182"/>
            <a:ext cx="411586" cy="365125"/>
          </a:xfrm>
        </p:spPr>
        <p:txBody>
          <a:bodyPr/>
          <a:lstStyle/>
          <a:p>
            <a:fld id="{3F3BB02A-1C3D-4A72-AFC3-3B1EE3DBE01E}" type="slidenum">
              <a:rPr kumimoji="1" lang="ja-JP" altLang="en-US" smtClean="0"/>
              <a:t>17</a:t>
            </a:fld>
            <a:endParaRPr kumimoji="1" lang="ja-JP" altLang="en-US" dirty="0"/>
          </a:p>
        </p:txBody>
      </p:sp>
      <p:sp>
        <p:nvSpPr>
          <p:cNvPr id="2" name="正方形/長方形 1"/>
          <p:cNvSpPr/>
          <p:nvPr/>
        </p:nvSpPr>
        <p:spPr>
          <a:xfrm>
            <a:off x="359229" y="593051"/>
            <a:ext cx="11548132" cy="6524863"/>
          </a:xfrm>
          <a:prstGeom prst="rect">
            <a:avLst/>
          </a:prstGeom>
        </p:spPr>
        <p:txBody>
          <a:bodyPr wrap="square">
            <a:spAutoFit/>
          </a:bodyPr>
          <a:lstStyle/>
          <a:p>
            <a:pPr lvl="0" algn="just">
              <a:spcAft>
                <a:spcPts val="300"/>
              </a:spcAft>
            </a:pP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（１</a:t>
            </a: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予算</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情報（シレールオプション）：</a:t>
            </a:r>
            <a:r>
              <a:rPr lang="en-US"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2026</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年上期リリース予定</a:t>
            </a:r>
          </a:p>
          <a:p>
            <a:pPr marL="1143000" lvl="2" indent="-228600">
              <a:spcAft>
                <a:spcPts val="300"/>
              </a:spcAft>
              <a:buFont typeface="Wingdings" panose="05000000000000000000" pitchFamily="2" charset="2"/>
              <a:buChar char=""/>
            </a:pPr>
            <a:r>
              <a:rPr lang="ja-JP"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都道府県</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、政令市などの事業予算の情報を提供する</a:t>
            </a:r>
          </a:p>
          <a:p>
            <a:pPr marL="1143000" lvl="2" indent="-228600">
              <a:spcAft>
                <a:spcPts val="1200"/>
              </a:spcAft>
              <a:buFont typeface="Wingdings" panose="05000000000000000000" pitchFamily="2" charset="2"/>
              <a:buChar char=""/>
            </a:pP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各組織単位で</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PDF</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による予算情報の提供と</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PDF</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の情報をキーワードで検索</a:t>
            </a:r>
            <a:r>
              <a:rPr lang="ja-JP"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spcAft>
                <a:spcPts val="300"/>
              </a:spcAft>
            </a:pP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（２）</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企業間</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取引（カエール）：</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2025</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月リリース予定</a:t>
            </a:r>
          </a:p>
          <a:p>
            <a:pPr marL="1143000" lvl="2" indent="-228600">
              <a:spcAft>
                <a:spcPts val="300"/>
              </a:spcAft>
              <a:buFont typeface="Wingdings" panose="05000000000000000000" pitchFamily="2" charset="2"/>
              <a:buChar char=""/>
            </a:pP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bJAMP</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会員である民間企業が会員企業に対して、オープンに入札をかける</a:t>
            </a:r>
          </a:p>
          <a:p>
            <a:pPr marL="1143000" lvl="2" indent="-228600">
              <a:spcAft>
                <a:spcPts val="300"/>
              </a:spcAft>
              <a:buFont typeface="Wingdings" panose="05000000000000000000" pitchFamily="2" charset="2"/>
              <a:buChar char=""/>
            </a:pP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民間企業からの調達情報を「入札情報」に一覧表示する</a:t>
            </a:r>
          </a:p>
          <a:p>
            <a:pPr marL="1143000" lvl="2" indent="-228600">
              <a:spcAft>
                <a:spcPts val="300"/>
              </a:spcAft>
              <a:buFont typeface="Wingdings" panose="05000000000000000000" pitchFamily="2" charset="2"/>
              <a:buChar char=""/>
            </a:pP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応札したい企業が調達情報を確認し、応札（金額・提案書登録）できる</a:t>
            </a:r>
          </a:p>
          <a:p>
            <a:pPr marL="1143000" lvl="2" indent="-228600">
              <a:spcAft>
                <a:spcPts val="300"/>
              </a:spcAft>
              <a:buFont typeface="Wingdings" panose="05000000000000000000" pitchFamily="2" charset="2"/>
              <a:buChar char=""/>
            </a:pP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調達企業が応札情報を確認し、落札者を選定する（一般競争、競り下げ等）</a:t>
            </a:r>
          </a:p>
          <a:p>
            <a:pPr marL="1143000" lvl="2" indent="-228600">
              <a:spcAft>
                <a:spcPts val="1200"/>
              </a:spcAft>
              <a:buFont typeface="Wingdings" panose="05000000000000000000" pitchFamily="2" charset="2"/>
              <a:buChar char=""/>
            </a:pP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落札者決定後に、調達者と落札者で電子契約を締結</a:t>
            </a:r>
            <a:r>
              <a:rPr lang="ja-JP"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spcAft>
                <a:spcPts val="300"/>
              </a:spcAft>
            </a:pP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３</a:t>
            </a: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企業間</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取引（カエール</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クローズ入札オプション</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2026</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年</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上期</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リリース予定</a:t>
            </a:r>
          </a:p>
          <a:p>
            <a:pPr marL="1143000" lvl="2" indent="-228600">
              <a:spcAft>
                <a:spcPts val="300"/>
              </a:spcAft>
              <a:buFont typeface="Wingdings" panose="05000000000000000000" pitchFamily="2" charset="2"/>
              <a:buChar char=""/>
            </a:pPr>
            <a:r>
              <a:rPr lang="en-US" altLang="ja-JP" sz="1400" kern="100" dirty="0" err="1" smtClean="0">
                <a:latin typeface="BIZ UDPゴシック" panose="020B0400000000000000" pitchFamily="50" charset="-128"/>
                <a:ea typeface="BIZ UDPゴシック" panose="020B0400000000000000" pitchFamily="50" charset="-128"/>
                <a:cs typeface="Times New Roman" panose="02020603050405020304" pitchFamily="18" charset="0"/>
              </a:rPr>
              <a:t>bJAMP</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会員である民間</a:t>
            </a:r>
            <a:r>
              <a:rPr lang="ja-JP"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企業が</a:t>
            </a:r>
            <a:r>
              <a:rPr lang="ja-JP" altLang="en-US"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指定した</a:t>
            </a:r>
            <a:r>
              <a:rPr lang="ja-JP"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会員企業</a:t>
            </a:r>
            <a:r>
              <a:rPr lang="ja-JP" altLang="en-US"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あるいは指定エリアに所在する会員企業</a:t>
            </a:r>
            <a:r>
              <a:rPr lang="ja-JP"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対して</a:t>
            </a:r>
            <a:r>
              <a:rPr lang="ja-JP"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、入札</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かける</a:t>
            </a:r>
            <a:endParaRPr lang="en-US"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marL="1143000" lvl="2" indent="-228600">
              <a:spcAft>
                <a:spcPts val="1200"/>
              </a:spcAft>
              <a:buFont typeface="Wingdings" panose="05000000000000000000" pitchFamily="2" charset="2"/>
              <a:buChar char=""/>
            </a:pPr>
            <a:r>
              <a:rPr lang="ja-JP" altLang="en-US"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会費とは別に、オプション費用が別途追加</a:t>
            </a:r>
            <a:endPar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spcAft>
                <a:spcPts val="300"/>
              </a:spcAft>
            </a:pP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（４）</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企業間</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取引（ウレール）：</a:t>
            </a:r>
            <a:r>
              <a:rPr lang="en-US"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202</a:t>
            </a: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６</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年</a:t>
            </a: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上期</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リリース</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予定</a:t>
            </a:r>
          </a:p>
          <a:p>
            <a:pPr marL="1143000" lvl="2" indent="-228600">
              <a:spcAft>
                <a:spcPts val="300"/>
              </a:spcAft>
              <a:buFont typeface="Wingdings" panose="05000000000000000000" pitchFamily="2" charset="2"/>
              <a:buChar char=""/>
            </a:pP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bJAMP</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会員である民間企業同士をつなぐマーケットプレイス</a:t>
            </a:r>
          </a:p>
          <a:p>
            <a:pPr marL="1143000" lvl="2" indent="-228600">
              <a:spcAft>
                <a:spcPts val="300"/>
              </a:spcAft>
              <a:buFont typeface="Wingdings" panose="05000000000000000000" pitchFamily="2" charset="2"/>
              <a:buChar char=""/>
            </a:pP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調達企業が応札情報を確認し、落札者を選定する（競り上げ等）</a:t>
            </a:r>
          </a:p>
          <a:p>
            <a:pPr marL="1143000" lvl="2" indent="-228600">
              <a:spcAft>
                <a:spcPts val="1200"/>
              </a:spcAft>
              <a:buFont typeface="Wingdings" panose="05000000000000000000" pitchFamily="2" charset="2"/>
              <a:buChar char=""/>
            </a:pP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落札者決定後に、調達者と落札者で電子契約を締結</a:t>
            </a:r>
            <a:r>
              <a:rPr lang="ja-JP"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する</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spcAft>
                <a:spcPts val="300"/>
              </a:spcAft>
            </a:pP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（５）</a:t>
            </a:r>
            <a:r>
              <a:rPr lang="ja-JP" altLang="en-US"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自治体・個人事業者会員拡張</a:t>
            </a:r>
            <a:r>
              <a:rPr lang="ja-JP" altLang="ja-JP"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2025</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年下期リリース予定</a:t>
            </a:r>
          </a:p>
          <a:p>
            <a:pPr marL="1143000" lvl="2" indent="-228600">
              <a:spcAft>
                <a:spcPts val="300"/>
              </a:spcAft>
              <a:buFont typeface="Wingdings" panose="05000000000000000000" pitchFamily="2" charset="2"/>
              <a:buChar char=""/>
            </a:pPr>
            <a:r>
              <a:rPr lang="ja-JP" altLang="en-US"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自治体・個人事業者向けに「シレールサービスのみ」</a:t>
            </a:r>
            <a:r>
              <a:rPr lang="en-US"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ユーザ限定（月額５</a:t>
            </a:r>
            <a:r>
              <a:rPr lang="en-US"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０００円を想定）</a:t>
            </a:r>
            <a:endParaRPr lang="en-US"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marL="1143000" lvl="2" indent="-228600">
              <a:spcAft>
                <a:spcPts val="300"/>
              </a:spcAft>
              <a:buFont typeface="Wingdings" panose="05000000000000000000" pitchFamily="2" charset="2"/>
              <a:buChar char=""/>
            </a:pP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ユーザ限定会員は、企業間取引サービスの利用不可</a:t>
            </a:r>
            <a:endParaRPr lang="en-US"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marL="1143000" lvl="2" indent="-228600">
              <a:spcAft>
                <a:spcPts val="300"/>
              </a:spcAft>
              <a:buFont typeface="Wingdings" panose="05000000000000000000" pitchFamily="2" charset="2"/>
              <a:buChar char=""/>
            </a:pPr>
            <a:r>
              <a:rPr lang="ja-JP" altLang="en-US"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自治体会員は、法人会員と同様の契約の場合、企業間取引サービスの利用可能</a:t>
            </a:r>
            <a:endParaRPr lang="en-US" altLang="ja-JP" sz="14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marL="1143000" lvl="2" indent="-228600">
              <a:spcAft>
                <a:spcPts val="300"/>
              </a:spcAft>
              <a:buFont typeface="Wingdings" panose="05000000000000000000" pitchFamily="2" charset="2"/>
              <a:buChar char=""/>
            </a:pPr>
            <a:endPar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143000" lvl="2" indent="-228600">
              <a:spcAft>
                <a:spcPts val="300"/>
              </a:spcAft>
              <a:buFont typeface="Wingdings" panose="05000000000000000000" pitchFamily="2" charset="2"/>
              <a:buChar char=""/>
            </a:pP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38444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567382"/>
          </a:xfrm>
          <a:solidFill>
            <a:srgbClr val="1D807E"/>
          </a:solidFill>
        </p:spPr>
        <p:txBody>
          <a:bodyPr>
            <a:normAutofit/>
          </a:bodyPr>
          <a:lstStyle/>
          <a:p>
            <a:pPr algn="ctr"/>
            <a:r>
              <a:rPr lang="ja-JP" altLang="en-US" sz="2400" b="1" dirty="0" smtClean="0">
                <a:solidFill>
                  <a:schemeClr val="bg1"/>
                </a:solidFill>
                <a:latin typeface="BIZ UDPゴシック" panose="020B0400000000000000" pitchFamily="50" charset="-128"/>
                <a:ea typeface="BIZ UDPゴシック" panose="020B0400000000000000" pitchFamily="50" charset="-128"/>
              </a:rPr>
              <a:t>会社情報・問い合わせ先</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スライド番号プレースホルダー 60"/>
          <p:cNvSpPr>
            <a:spLocks noGrp="1"/>
          </p:cNvSpPr>
          <p:nvPr>
            <p:ph type="sldNum" sz="quarter" idx="12"/>
          </p:nvPr>
        </p:nvSpPr>
        <p:spPr>
          <a:xfrm>
            <a:off x="11830639" y="6507182"/>
            <a:ext cx="370176" cy="365125"/>
          </a:xfrm>
        </p:spPr>
        <p:txBody>
          <a:bodyPr/>
          <a:lstStyle/>
          <a:p>
            <a:fld id="{3F3BB02A-1C3D-4A72-AFC3-3B1EE3DBE01E}" type="slidenum">
              <a:rPr kumimoji="1" lang="ja-JP" altLang="en-US" smtClean="0"/>
              <a:t>18</a:t>
            </a:fld>
            <a:endParaRPr kumimoji="1" lang="ja-JP" altLang="en-US" dirty="0"/>
          </a:p>
        </p:txBody>
      </p:sp>
      <p:sp>
        <p:nvSpPr>
          <p:cNvPr id="5" name="正方形/長方形 4"/>
          <p:cNvSpPr/>
          <p:nvPr/>
        </p:nvSpPr>
        <p:spPr>
          <a:xfrm>
            <a:off x="685800" y="971540"/>
            <a:ext cx="11010900" cy="4678204"/>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n"/>
            </a:pPr>
            <a:r>
              <a:rPr lang="ja-JP" altLang="en-US" dirty="0">
                <a:latin typeface="BIZ UDPGothic" panose="020B0400000000000000" pitchFamily="50" charset="-128"/>
                <a:ea typeface="BIZ UDPGothic" panose="020B0400000000000000" pitchFamily="50" charset="-128"/>
              </a:rPr>
              <a:t>会</a:t>
            </a:r>
            <a:r>
              <a:rPr lang="ja-JP" altLang="en-US" dirty="0" smtClean="0">
                <a:latin typeface="BIZ UDPGothic" panose="020B0400000000000000" pitchFamily="50" charset="-128"/>
                <a:ea typeface="BIZ UDPGothic" panose="020B0400000000000000" pitchFamily="50" charset="-128"/>
              </a:rPr>
              <a:t>社名</a:t>
            </a:r>
            <a:r>
              <a:rPr lang="en-US" altLang="ja-JP" dirty="0" smtClean="0">
                <a:latin typeface="BIZ UDPGothic" panose="020B0400000000000000" pitchFamily="50" charset="-128"/>
                <a:ea typeface="BIZ UDPGothic" panose="020B0400000000000000" pitchFamily="50" charset="-128"/>
              </a:rPr>
              <a:t>		</a:t>
            </a:r>
            <a:r>
              <a:rPr lang="ja-JP" altLang="en-US" dirty="0" smtClean="0">
                <a:latin typeface="BIZ UDPGothic" panose="020B0400000000000000" pitchFamily="50" charset="-128"/>
                <a:ea typeface="BIZ UDPGothic" panose="020B0400000000000000" pitchFamily="50" charset="-128"/>
              </a:rPr>
              <a:t>：時事</a:t>
            </a:r>
            <a:r>
              <a:rPr lang="ja-JP" altLang="en-US" dirty="0">
                <a:latin typeface="BIZ UDPGothic" panose="020B0400000000000000" pitchFamily="50" charset="-128"/>
                <a:ea typeface="BIZ UDPGothic" panose="020B0400000000000000" pitchFamily="50" charset="-128"/>
              </a:rPr>
              <a:t>通信ビジネスサポート株式会社</a:t>
            </a:r>
            <a:r>
              <a:rPr lang="ja-JP" altLang="en-US" sz="1200" dirty="0">
                <a:latin typeface="BIZ UDPGothic" panose="020B0400000000000000" pitchFamily="50" charset="-128"/>
                <a:ea typeface="BIZ UDPGothic" panose="020B0400000000000000" pitchFamily="50" charset="-128"/>
              </a:rPr>
              <a:t>（</a:t>
            </a:r>
            <a:r>
              <a:rPr lang="en-US" altLang="ja-JP" sz="1200" dirty="0">
                <a:latin typeface="BIZ UDPGothic" panose="020B0400000000000000" pitchFamily="50" charset="-128"/>
                <a:ea typeface="BIZ UDPGothic" panose="020B0400000000000000" pitchFamily="50" charset="-128"/>
              </a:rPr>
              <a:t>JIJI PRESS BUSINESS SUPORT Ltd.</a:t>
            </a:r>
            <a:r>
              <a:rPr lang="ja-JP" altLang="en-US" sz="1200" dirty="0">
                <a:latin typeface="BIZ UDPGothic" panose="020B0400000000000000" pitchFamily="50" charset="-128"/>
                <a:ea typeface="BIZ UDPGothic" panose="020B0400000000000000" pitchFamily="50" charset="-128"/>
              </a:rPr>
              <a:t>）</a:t>
            </a:r>
          </a:p>
          <a:p>
            <a:pPr marL="285750" indent="-285750">
              <a:spcBef>
                <a:spcPts val="600"/>
              </a:spcBef>
              <a:spcAft>
                <a:spcPts val="600"/>
              </a:spcAft>
              <a:buFont typeface="Wingdings" panose="05000000000000000000" pitchFamily="2" charset="2"/>
              <a:buChar char="n"/>
            </a:pPr>
            <a:r>
              <a:rPr lang="ja-JP" altLang="en-US" dirty="0">
                <a:latin typeface="BIZ UDPGothic" panose="020B0400000000000000" pitchFamily="50" charset="-128"/>
                <a:ea typeface="BIZ UDPGothic" panose="020B0400000000000000" pitchFamily="50" charset="-128"/>
              </a:rPr>
              <a:t>代表取締役</a:t>
            </a:r>
            <a:r>
              <a:rPr lang="ja-JP" altLang="en-US" dirty="0" smtClean="0">
                <a:latin typeface="BIZ UDPGothic" panose="020B0400000000000000" pitchFamily="50" charset="-128"/>
                <a:ea typeface="BIZ UDPGothic" panose="020B0400000000000000" pitchFamily="50" charset="-128"/>
              </a:rPr>
              <a:t>会長</a:t>
            </a:r>
            <a:r>
              <a:rPr lang="en-US" altLang="ja-JP" dirty="0" smtClean="0">
                <a:latin typeface="BIZ UDPGothic" panose="020B0400000000000000" pitchFamily="50" charset="-128"/>
                <a:ea typeface="BIZ UDPGothic" panose="020B0400000000000000" pitchFamily="50" charset="-128"/>
              </a:rPr>
              <a:t>	</a:t>
            </a:r>
            <a:r>
              <a:rPr lang="ja-JP" altLang="en-US" dirty="0" smtClean="0">
                <a:latin typeface="BIZ UDPGothic" panose="020B0400000000000000" pitchFamily="50" charset="-128"/>
                <a:ea typeface="BIZ UDPGothic" panose="020B0400000000000000" pitchFamily="50" charset="-128"/>
              </a:rPr>
              <a:t>：境</a:t>
            </a:r>
            <a:r>
              <a:rPr lang="ja-JP" altLang="en-US" dirty="0">
                <a:latin typeface="BIZ UDPGothic" panose="020B0400000000000000" pitchFamily="50" charset="-128"/>
                <a:ea typeface="BIZ UDPGothic" panose="020B0400000000000000" pitchFamily="50" charset="-128"/>
              </a:rPr>
              <a:t>克彦</a:t>
            </a:r>
          </a:p>
          <a:p>
            <a:pPr marL="285750" indent="-285750">
              <a:spcBef>
                <a:spcPts val="600"/>
              </a:spcBef>
              <a:spcAft>
                <a:spcPts val="600"/>
              </a:spcAft>
              <a:buFont typeface="Wingdings" panose="05000000000000000000" pitchFamily="2" charset="2"/>
              <a:buChar char="n"/>
            </a:pPr>
            <a:r>
              <a:rPr lang="zh-TW" altLang="en-US" dirty="0">
                <a:latin typeface="BIZ UDPGothic" panose="020B0400000000000000" pitchFamily="50" charset="-128"/>
                <a:ea typeface="BIZ UDPGothic" panose="020B0400000000000000" pitchFamily="50" charset="-128"/>
              </a:rPr>
              <a:t>代表取締役</a:t>
            </a:r>
            <a:r>
              <a:rPr lang="zh-TW" altLang="en-US" dirty="0" smtClean="0">
                <a:latin typeface="BIZ UDPGothic" panose="020B0400000000000000" pitchFamily="50" charset="-128"/>
                <a:ea typeface="BIZ UDPGothic" panose="020B0400000000000000" pitchFamily="50" charset="-128"/>
              </a:rPr>
              <a:t>社長</a:t>
            </a:r>
            <a:r>
              <a:rPr lang="en-US" altLang="zh-TW" dirty="0" smtClean="0">
                <a:latin typeface="BIZ UDPGothic" panose="020B0400000000000000" pitchFamily="50" charset="-128"/>
                <a:ea typeface="BIZ UDPGothic" panose="020B0400000000000000" pitchFamily="50" charset="-128"/>
              </a:rPr>
              <a:t>	</a:t>
            </a:r>
            <a:r>
              <a:rPr lang="ja-JP" altLang="en-US" dirty="0" smtClean="0">
                <a:latin typeface="BIZ UDPGothic" panose="020B0400000000000000" pitchFamily="50" charset="-128"/>
                <a:ea typeface="BIZ UDPGothic" panose="020B0400000000000000" pitchFamily="50" charset="-128"/>
              </a:rPr>
              <a:t>：</a:t>
            </a:r>
            <a:r>
              <a:rPr lang="zh-TW" altLang="en-US" dirty="0" smtClean="0">
                <a:latin typeface="BIZ UDPGothic" panose="020B0400000000000000" pitchFamily="50" charset="-128"/>
                <a:ea typeface="BIZ UDPGothic" panose="020B0400000000000000" pitchFamily="50" charset="-128"/>
              </a:rPr>
              <a:t>近藤</a:t>
            </a:r>
            <a:r>
              <a:rPr lang="zh-TW" altLang="en-US" dirty="0">
                <a:latin typeface="BIZ UDPGothic" panose="020B0400000000000000" pitchFamily="50" charset="-128"/>
                <a:ea typeface="BIZ UDPGothic" panose="020B0400000000000000" pitchFamily="50" charset="-128"/>
              </a:rPr>
              <a:t>宙時</a:t>
            </a:r>
          </a:p>
          <a:p>
            <a:pPr marL="285750" indent="-285750">
              <a:spcBef>
                <a:spcPts val="600"/>
              </a:spcBef>
              <a:spcAft>
                <a:spcPts val="600"/>
              </a:spcAft>
              <a:buFont typeface="Wingdings" panose="05000000000000000000" pitchFamily="2" charset="2"/>
              <a:buChar char="n"/>
            </a:pPr>
            <a:r>
              <a:rPr lang="zh-TW" altLang="en-US" dirty="0" smtClean="0">
                <a:latin typeface="BIZ UDPGothic" panose="020B0400000000000000" pitchFamily="50" charset="-128"/>
                <a:ea typeface="BIZ UDPGothic" panose="020B0400000000000000" pitchFamily="50" charset="-128"/>
              </a:rPr>
              <a:t>設立</a:t>
            </a:r>
            <a:r>
              <a:rPr lang="en-US" altLang="zh-TW" dirty="0" smtClean="0">
                <a:latin typeface="BIZ UDPGothic" panose="020B0400000000000000" pitchFamily="50" charset="-128"/>
                <a:ea typeface="BIZ UDPGothic" panose="020B0400000000000000" pitchFamily="50" charset="-128"/>
              </a:rPr>
              <a:t>			</a:t>
            </a:r>
            <a:r>
              <a:rPr lang="ja-JP" altLang="en-US" dirty="0" smtClean="0">
                <a:latin typeface="BIZ UDPGothic" panose="020B0400000000000000" pitchFamily="50" charset="-128"/>
                <a:ea typeface="BIZ UDPGothic" panose="020B0400000000000000" pitchFamily="50" charset="-128"/>
              </a:rPr>
              <a:t>：</a:t>
            </a:r>
            <a:r>
              <a:rPr lang="en-US" altLang="zh-TW" dirty="0" smtClean="0">
                <a:latin typeface="BIZ UDPGothic" panose="020B0400000000000000" pitchFamily="50" charset="-128"/>
                <a:ea typeface="BIZ UDPGothic" panose="020B0400000000000000" pitchFamily="50" charset="-128"/>
              </a:rPr>
              <a:t>2022</a:t>
            </a:r>
            <a:r>
              <a:rPr lang="zh-TW" altLang="en-US" dirty="0">
                <a:latin typeface="BIZ UDPGothic" panose="020B0400000000000000" pitchFamily="50" charset="-128"/>
                <a:ea typeface="BIZ UDPGothic" panose="020B0400000000000000" pitchFamily="50" charset="-128"/>
              </a:rPr>
              <a:t>年</a:t>
            </a:r>
            <a:r>
              <a:rPr lang="en-US" altLang="zh-TW" dirty="0">
                <a:latin typeface="BIZ UDPGothic" panose="020B0400000000000000" pitchFamily="50" charset="-128"/>
                <a:ea typeface="BIZ UDPGothic" panose="020B0400000000000000" pitchFamily="50" charset="-128"/>
              </a:rPr>
              <a:t>10</a:t>
            </a:r>
            <a:r>
              <a:rPr lang="zh-TW" altLang="en-US" dirty="0">
                <a:latin typeface="BIZ UDPGothic" panose="020B0400000000000000" pitchFamily="50" charset="-128"/>
                <a:ea typeface="BIZ UDPGothic" panose="020B0400000000000000" pitchFamily="50" charset="-128"/>
              </a:rPr>
              <a:t>月</a:t>
            </a:r>
          </a:p>
          <a:p>
            <a:pPr marL="285750" indent="-285750">
              <a:spcBef>
                <a:spcPts val="600"/>
              </a:spcBef>
              <a:spcAft>
                <a:spcPts val="600"/>
              </a:spcAft>
              <a:buFont typeface="Wingdings" panose="05000000000000000000" pitchFamily="2" charset="2"/>
              <a:buChar char="n"/>
            </a:pPr>
            <a:r>
              <a:rPr lang="ja-JP" altLang="en-US" dirty="0">
                <a:latin typeface="BIZ UDPGothic" panose="020B0400000000000000" pitchFamily="50" charset="-128"/>
                <a:ea typeface="BIZ UDPGothic" panose="020B0400000000000000" pitchFamily="50" charset="-128"/>
              </a:rPr>
              <a:t>資本</a:t>
            </a:r>
            <a:r>
              <a:rPr lang="ja-JP" altLang="en-US" dirty="0" smtClean="0">
                <a:latin typeface="BIZ UDPGothic" panose="020B0400000000000000" pitchFamily="50" charset="-128"/>
                <a:ea typeface="BIZ UDPGothic" panose="020B0400000000000000" pitchFamily="50" charset="-128"/>
              </a:rPr>
              <a:t>金</a:t>
            </a:r>
            <a:r>
              <a:rPr lang="en-US" altLang="ja-JP" dirty="0" smtClean="0">
                <a:latin typeface="BIZ UDPGothic" panose="020B0400000000000000" pitchFamily="50" charset="-128"/>
                <a:ea typeface="BIZ UDPGothic" panose="020B0400000000000000" pitchFamily="50" charset="-128"/>
              </a:rPr>
              <a:t>		</a:t>
            </a:r>
            <a:r>
              <a:rPr lang="ja-JP" altLang="en-US" dirty="0" smtClean="0">
                <a:latin typeface="BIZ UDPGothic" panose="020B0400000000000000" pitchFamily="50" charset="-128"/>
                <a:ea typeface="BIZ UDPGothic" panose="020B0400000000000000" pitchFamily="50" charset="-128"/>
              </a:rPr>
              <a:t>：</a:t>
            </a:r>
            <a:r>
              <a:rPr lang="en-US" altLang="ja-JP" dirty="0" smtClean="0">
                <a:latin typeface="BIZ UDPGothic" panose="020B0400000000000000" pitchFamily="50" charset="-128"/>
                <a:ea typeface="BIZ UDPGothic" panose="020B0400000000000000" pitchFamily="50" charset="-128"/>
              </a:rPr>
              <a:t>990</a:t>
            </a:r>
            <a:r>
              <a:rPr lang="ja-JP" altLang="en-US" dirty="0">
                <a:latin typeface="BIZ UDPGothic" panose="020B0400000000000000" pitchFamily="50" charset="-128"/>
                <a:ea typeface="BIZ UDPGothic" panose="020B0400000000000000" pitchFamily="50" charset="-128"/>
              </a:rPr>
              <a:t>万円</a:t>
            </a:r>
          </a:p>
          <a:p>
            <a:pPr marL="285750" indent="-285750">
              <a:spcBef>
                <a:spcPts val="600"/>
              </a:spcBef>
              <a:spcAft>
                <a:spcPts val="600"/>
              </a:spcAft>
              <a:buFont typeface="Wingdings" panose="05000000000000000000" pitchFamily="2" charset="2"/>
              <a:buChar char="n"/>
            </a:pPr>
            <a:r>
              <a:rPr lang="zh-TW" altLang="en-US" dirty="0" smtClean="0">
                <a:latin typeface="BIZ UDPGothic" panose="020B0400000000000000" pitchFamily="50" charset="-128"/>
                <a:ea typeface="BIZ UDPGothic" panose="020B0400000000000000" pitchFamily="50" charset="-128"/>
              </a:rPr>
              <a:t>住所</a:t>
            </a:r>
            <a:r>
              <a:rPr lang="en-US" altLang="zh-TW" dirty="0" smtClean="0">
                <a:latin typeface="BIZ UDPGothic" panose="020B0400000000000000" pitchFamily="50" charset="-128"/>
                <a:ea typeface="BIZ UDPGothic" panose="020B0400000000000000" pitchFamily="50" charset="-128"/>
              </a:rPr>
              <a:t>			</a:t>
            </a:r>
            <a:r>
              <a:rPr lang="ja-JP" altLang="en-US" dirty="0" smtClean="0">
                <a:latin typeface="BIZ UDPGothic" panose="020B0400000000000000" pitchFamily="50" charset="-128"/>
                <a:ea typeface="BIZ UDPGothic" panose="020B0400000000000000" pitchFamily="50" charset="-128"/>
              </a:rPr>
              <a:t>：</a:t>
            </a:r>
            <a:r>
              <a:rPr lang="zh-TW" altLang="en-US" dirty="0" smtClean="0">
                <a:latin typeface="BIZ UDPGothic" panose="020B0400000000000000" pitchFamily="50" charset="-128"/>
                <a:ea typeface="BIZ UDPGothic" panose="020B0400000000000000" pitchFamily="50" charset="-128"/>
              </a:rPr>
              <a:t>〒</a:t>
            </a:r>
            <a:r>
              <a:rPr lang="en-US" altLang="zh-TW" dirty="0">
                <a:latin typeface="BIZ UDPGothic" panose="020B0400000000000000" pitchFamily="50" charset="-128"/>
                <a:ea typeface="BIZ UDPGothic" panose="020B0400000000000000" pitchFamily="50" charset="-128"/>
              </a:rPr>
              <a:t>104-8178</a:t>
            </a:r>
            <a:r>
              <a:rPr lang="zh-TW" altLang="en-US" dirty="0">
                <a:latin typeface="BIZ UDPGothic" panose="020B0400000000000000" pitchFamily="50" charset="-128"/>
                <a:ea typeface="BIZ UDPGothic" panose="020B0400000000000000" pitchFamily="50" charset="-128"/>
              </a:rPr>
              <a:t>東京都中央区銀座</a:t>
            </a:r>
            <a:r>
              <a:rPr lang="en-US" altLang="zh-TW" dirty="0">
                <a:latin typeface="BIZ UDPGothic" panose="020B0400000000000000" pitchFamily="50" charset="-128"/>
                <a:ea typeface="BIZ UDPGothic" panose="020B0400000000000000" pitchFamily="50" charset="-128"/>
              </a:rPr>
              <a:t>5-15-8</a:t>
            </a:r>
          </a:p>
          <a:p>
            <a:pPr marL="285750" indent="-285750">
              <a:spcBef>
                <a:spcPts val="600"/>
              </a:spcBef>
              <a:spcAft>
                <a:spcPts val="600"/>
              </a:spcAft>
              <a:buFont typeface="Wingdings" panose="05000000000000000000" pitchFamily="2" charset="2"/>
              <a:buChar char="n"/>
            </a:pPr>
            <a:r>
              <a:rPr lang="ja-JP" altLang="en-US" dirty="0" smtClean="0">
                <a:latin typeface="BIZ UDPGothic" panose="020B0400000000000000" pitchFamily="50" charset="-128"/>
                <a:ea typeface="BIZ UDPGothic" panose="020B0400000000000000" pitchFamily="50" charset="-128"/>
              </a:rPr>
              <a:t>電話番号</a:t>
            </a:r>
            <a:r>
              <a:rPr lang="en-US" altLang="ja-JP" dirty="0" smtClean="0">
                <a:latin typeface="BIZ UDPGothic" panose="020B0400000000000000" pitchFamily="50" charset="-128"/>
                <a:ea typeface="BIZ UDPGothic" panose="020B0400000000000000" pitchFamily="50" charset="-128"/>
              </a:rPr>
              <a:t>		</a:t>
            </a:r>
            <a:r>
              <a:rPr lang="ja-JP" altLang="en-US" dirty="0" smtClean="0">
                <a:latin typeface="BIZ UDPGothic" panose="020B0400000000000000" pitchFamily="50" charset="-128"/>
                <a:ea typeface="BIZ UDPGothic" panose="020B0400000000000000" pitchFamily="50" charset="-128"/>
              </a:rPr>
              <a:t>：</a:t>
            </a:r>
            <a:r>
              <a:rPr lang="en-US" altLang="ja-JP" dirty="0" smtClean="0">
                <a:latin typeface="BIZ UDPGothic" panose="020B0400000000000000" pitchFamily="50" charset="-128"/>
                <a:ea typeface="BIZ UDPGothic" panose="020B0400000000000000" pitchFamily="50" charset="-128"/>
              </a:rPr>
              <a:t>03-3524-6711</a:t>
            </a:r>
            <a:endParaRPr lang="en-US" altLang="ja-JP" dirty="0">
              <a:latin typeface="BIZ UDPGothic" panose="020B0400000000000000" pitchFamily="50" charset="-128"/>
              <a:ea typeface="BIZ UDPGothic" panose="020B0400000000000000" pitchFamily="50" charset="-128"/>
            </a:endParaRPr>
          </a:p>
          <a:p>
            <a:pPr marL="285750" indent="-285750">
              <a:spcBef>
                <a:spcPts val="600"/>
              </a:spcBef>
              <a:spcAft>
                <a:spcPts val="600"/>
              </a:spcAft>
              <a:buFont typeface="Wingdings" panose="05000000000000000000" pitchFamily="2" charset="2"/>
              <a:buChar char="n"/>
            </a:pPr>
            <a:r>
              <a:rPr lang="ja-JP" altLang="en-US" dirty="0" smtClean="0">
                <a:latin typeface="BIZ UDPGothic" panose="020B0400000000000000" pitchFamily="50" charset="-128"/>
                <a:ea typeface="BIZ UDPGothic" panose="020B0400000000000000" pitchFamily="50" charset="-128"/>
              </a:rPr>
              <a:t>事業内容</a:t>
            </a:r>
            <a:r>
              <a:rPr lang="en-US" altLang="ja-JP" dirty="0" smtClean="0">
                <a:latin typeface="BIZ UDPGothic" panose="020B0400000000000000" pitchFamily="50" charset="-128"/>
                <a:ea typeface="BIZ UDPGothic" panose="020B0400000000000000" pitchFamily="50" charset="-128"/>
              </a:rPr>
              <a:t>		</a:t>
            </a:r>
            <a:r>
              <a:rPr lang="ja-JP" altLang="en-US" dirty="0" smtClean="0">
                <a:latin typeface="BIZ UDPGothic" panose="020B0400000000000000" pitchFamily="50" charset="-128"/>
                <a:ea typeface="BIZ UDPGothic" panose="020B0400000000000000" pitchFamily="50" charset="-128"/>
              </a:rPr>
              <a:t>：情報</a:t>
            </a:r>
            <a:r>
              <a:rPr lang="ja-JP" altLang="en-US" dirty="0">
                <a:latin typeface="BIZ UDPGothic" panose="020B0400000000000000" pitchFamily="50" charset="-128"/>
                <a:ea typeface="BIZ UDPGothic" panose="020B0400000000000000" pitchFamily="50" charset="-128"/>
              </a:rPr>
              <a:t>提供・処理サービスなど</a:t>
            </a:r>
          </a:p>
          <a:p>
            <a:pPr marL="285750" indent="-285750">
              <a:spcBef>
                <a:spcPts val="600"/>
              </a:spcBef>
              <a:spcAft>
                <a:spcPts val="600"/>
              </a:spcAft>
              <a:buFont typeface="Wingdings" panose="05000000000000000000" pitchFamily="2" charset="2"/>
              <a:buChar char="n"/>
            </a:pPr>
            <a:r>
              <a:rPr lang="en-US" altLang="ja-JP" dirty="0" smtClean="0">
                <a:latin typeface="BIZ UDPGothic" panose="020B0400000000000000" pitchFamily="50" charset="-128"/>
                <a:ea typeface="BIZ UDPGothic" panose="020B0400000000000000" pitchFamily="50" charset="-128"/>
              </a:rPr>
              <a:t>URL			:https</a:t>
            </a:r>
            <a:r>
              <a:rPr lang="en-US" altLang="ja-JP" dirty="0">
                <a:latin typeface="BIZ UDPGothic" panose="020B0400000000000000" pitchFamily="50" charset="-128"/>
                <a:ea typeface="BIZ UDPGothic" panose="020B0400000000000000" pitchFamily="50" charset="-128"/>
              </a:rPr>
              <a:t>://</a:t>
            </a:r>
            <a:r>
              <a:rPr lang="en-US" altLang="ja-JP" dirty="0" smtClean="0">
                <a:latin typeface="BIZ UDPGothic" panose="020B0400000000000000" pitchFamily="50" charset="-128"/>
                <a:ea typeface="BIZ UDPGothic" panose="020B0400000000000000" pitchFamily="50" charset="-128"/>
              </a:rPr>
              <a:t>jijibs.co.jp</a:t>
            </a:r>
          </a:p>
          <a:p>
            <a:pPr marL="285750" indent="-285750">
              <a:spcBef>
                <a:spcPts val="600"/>
              </a:spcBef>
              <a:spcAft>
                <a:spcPts val="600"/>
              </a:spcAft>
              <a:buFont typeface="Wingdings" panose="05000000000000000000" pitchFamily="2" charset="2"/>
              <a:buChar char="n"/>
            </a:pPr>
            <a:r>
              <a:rPr lang="ja-JP" altLang="en-US" dirty="0" smtClean="0">
                <a:latin typeface="BIZ UDPGothic" panose="020B0400000000000000" pitchFamily="50" charset="-128"/>
                <a:ea typeface="BIZ UDPGothic" panose="020B0400000000000000" pitchFamily="50" charset="-128"/>
              </a:rPr>
              <a:t>問い合わせメールアドレス：</a:t>
            </a:r>
            <a:r>
              <a:rPr lang="en-US" altLang="ja-JP" dirty="0" smtClean="0">
                <a:hlinkClick r:id="rId3"/>
              </a:rPr>
              <a:t>jiji-bs@grp.jiji.co.jp</a:t>
            </a:r>
            <a:endParaRPr lang="en-US" altLang="ja-JP" dirty="0" smtClean="0"/>
          </a:p>
          <a:p>
            <a:pPr marL="285750" indent="-285750">
              <a:spcBef>
                <a:spcPts val="600"/>
              </a:spcBef>
              <a:spcAft>
                <a:spcPts val="600"/>
              </a:spcAft>
              <a:buFont typeface="Wingdings" panose="05000000000000000000" pitchFamily="2" charset="2"/>
              <a:buChar char="n"/>
            </a:pPr>
            <a:r>
              <a:rPr lang="ja-JP" altLang="en-US" dirty="0" smtClean="0">
                <a:latin typeface="BIZ UDPGothic" panose="020B0400000000000000" pitchFamily="50" charset="-128"/>
                <a:ea typeface="BIZ UDPGothic" panose="020B0400000000000000" pitchFamily="50" charset="-128"/>
              </a:rPr>
              <a:t>総販売元</a:t>
            </a:r>
            <a:r>
              <a:rPr lang="en-US" altLang="ja-JP" dirty="0" smtClean="0">
                <a:latin typeface="BIZ UDPGothic" panose="020B0400000000000000" pitchFamily="50" charset="-128"/>
                <a:ea typeface="BIZ UDPGothic" panose="020B0400000000000000" pitchFamily="50" charset="-128"/>
              </a:rPr>
              <a:t>		</a:t>
            </a:r>
            <a:r>
              <a:rPr lang="ja-JP" altLang="en-US" dirty="0" smtClean="0">
                <a:latin typeface="BIZ UDPGothic" panose="020B0400000000000000" pitchFamily="50" charset="-128"/>
                <a:ea typeface="BIZ UDPGothic" panose="020B0400000000000000" pitchFamily="50" charset="-128"/>
              </a:rPr>
              <a:t>：</a:t>
            </a:r>
            <a:r>
              <a:rPr lang="ja-JP" altLang="en-US" dirty="0">
                <a:latin typeface="BIZ UDPGothic" panose="020B0400000000000000" pitchFamily="50" charset="-128"/>
                <a:ea typeface="BIZ UDPGothic" panose="020B0400000000000000" pitchFamily="50" charset="-128"/>
              </a:rPr>
              <a:t>株式会社時事通信社　</a:t>
            </a:r>
            <a:r>
              <a:rPr lang="en-US" altLang="ja-JP" dirty="0">
                <a:latin typeface="BIZ UDPGothic" panose="020B0400000000000000" pitchFamily="50" charset="-128"/>
                <a:ea typeface="BIZ UDPGothic" panose="020B0400000000000000" pitchFamily="50" charset="-128"/>
              </a:rPr>
              <a:t>https://www.jiji.co.jp</a:t>
            </a:r>
            <a:r>
              <a:rPr lang="en-US" altLang="ja-JP" dirty="0" smtClean="0">
                <a:latin typeface="BIZ UDPGothic" panose="020B0400000000000000" pitchFamily="50" charset="-128"/>
                <a:ea typeface="BIZ UDPGothic" panose="020B0400000000000000" pitchFamily="50" charset="-128"/>
              </a:rPr>
              <a:t>/</a:t>
            </a:r>
            <a:endParaRPr lang="ja-JP" altLang="en-US" dirty="0">
              <a:latin typeface="BIZ UDPGothic" panose="020B0400000000000000" pitchFamily="50" charset="-128"/>
              <a:ea typeface="BIZ UDPGothic" panose="020B0400000000000000" pitchFamily="50" charset="-128"/>
            </a:endParaRPr>
          </a:p>
        </p:txBody>
      </p:sp>
    </p:spTree>
    <p:extLst>
      <p:ext uri="{BB962C8B-B14F-4D97-AF65-F5344CB8AC3E}">
        <p14:creationId xmlns:p14="http://schemas.microsoft.com/office/powerpoint/2010/main" val="169709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jpc-powerpoint.officeapps.live.com/pods/GetClipboardImage.ashx?Id=1b937871-c8f0-46fc-8f4d-4046b11f0840&amp;DC=GJP2&amp;pkey=10cfa91b-fd95-4538-ac9f-db5e4bbe03ff&amp;wdwaccluster=GJP2"/>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29" y="456849"/>
            <a:ext cx="2635411" cy="727010"/>
          </a:xfrm>
          <a:prstGeom prst="rect">
            <a:avLst/>
          </a:prstGeom>
        </p:spPr>
      </p:pic>
      <p:sp>
        <p:nvSpPr>
          <p:cNvPr id="8" name="スライド番号プレースホルダー 60"/>
          <p:cNvSpPr>
            <a:spLocks noGrp="1"/>
          </p:cNvSpPr>
          <p:nvPr>
            <p:ph type="sldNum" sz="quarter" idx="12"/>
          </p:nvPr>
        </p:nvSpPr>
        <p:spPr>
          <a:xfrm>
            <a:off x="11907361" y="6507182"/>
            <a:ext cx="293454" cy="365125"/>
          </a:xfrm>
        </p:spPr>
        <p:txBody>
          <a:bodyPr/>
          <a:lstStyle/>
          <a:p>
            <a:fld id="{3F3BB02A-1C3D-4A72-AFC3-3B1EE3DBE01E}" type="slidenum">
              <a:rPr kumimoji="1" lang="ja-JP" altLang="en-US" smtClean="0"/>
              <a:t>2</a:t>
            </a:fld>
            <a:endParaRPr kumimoji="1" lang="ja-JP" altLang="en-US" dirty="0"/>
          </a:p>
        </p:txBody>
      </p:sp>
      <p:grpSp>
        <p:nvGrpSpPr>
          <p:cNvPr id="21" name="グループ化 20">
            <a:extLst>
              <a:ext uri="{FF2B5EF4-FFF2-40B4-BE49-F238E27FC236}">
                <a16:creationId xmlns:a16="http://schemas.microsoft.com/office/drawing/2014/main" id="{61DCBCFA-79DD-E3F0-9852-E704158758F6}"/>
              </a:ext>
            </a:extLst>
          </p:cNvPr>
          <p:cNvGrpSpPr/>
          <p:nvPr/>
        </p:nvGrpSpPr>
        <p:grpSpPr>
          <a:xfrm>
            <a:off x="945612" y="1736681"/>
            <a:ext cx="3071192" cy="3148472"/>
            <a:chOff x="945616" y="2202909"/>
            <a:chExt cx="3071192" cy="3148472"/>
          </a:xfrm>
        </p:grpSpPr>
        <p:sp>
          <p:nvSpPr>
            <p:cNvPr id="12" name="四角形: 角を丸くする 11">
              <a:extLst>
                <a:ext uri="{FF2B5EF4-FFF2-40B4-BE49-F238E27FC236}">
                  <a16:creationId xmlns:a16="http://schemas.microsoft.com/office/drawing/2014/main" id="{3774E160-6A00-E875-6146-08541C5FB67C}"/>
                </a:ext>
              </a:extLst>
            </p:cNvPr>
            <p:cNvSpPr/>
            <p:nvPr/>
          </p:nvSpPr>
          <p:spPr>
            <a:xfrm>
              <a:off x="945616" y="2211199"/>
              <a:ext cx="3071191" cy="3140182"/>
            </a:xfrm>
            <a:prstGeom prst="roundRect">
              <a:avLst>
                <a:gd name="adj" fmla="val 7619"/>
              </a:avLst>
            </a:prstGeom>
            <a:solidFill>
              <a:schemeClr val="accent6">
                <a:lumMod val="20000"/>
                <a:lumOff val="80000"/>
              </a:schemeClr>
            </a:solidFill>
            <a:ln w="38100">
              <a:solidFill>
                <a:srgbClr val="38A497">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7CE44B6F-A09E-D2F2-4875-F25A48E12613}"/>
                </a:ext>
              </a:extLst>
            </p:cNvPr>
            <p:cNvSpPr/>
            <p:nvPr/>
          </p:nvSpPr>
          <p:spPr>
            <a:xfrm>
              <a:off x="945617" y="2202909"/>
              <a:ext cx="3071191" cy="461665"/>
            </a:xfrm>
            <a:prstGeom prst="roundRect">
              <a:avLst>
                <a:gd name="adj" fmla="val 50000"/>
              </a:avLst>
            </a:prstGeom>
            <a:solidFill>
              <a:srgbClr val="38A4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２５年４月</a:t>
              </a:r>
              <a:r>
                <a:rPr kumimoji="1" lang="ja-JP" altLang="en-US" dirty="0">
                  <a:solidFill>
                    <a:schemeClr val="tx1"/>
                  </a:solidFill>
                  <a:latin typeface="BIZ UDPゴシック" panose="020B0400000000000000" pitchFamily="50" charset="-128"/>
                  <a:ea typeface="BIZ UDPゴシック" panose="020B0400000000000000" pitchFamily="50" charset="-128"/>
                </a:rPr>
                <a:t>リリース</a:t>
              </a:r>
            </a:p>
          </p:txBody>
        </p:sp>
        <p:sp>
          <p:nvSpPr>
            <p:cNvPr id="2" name="正方形/長方形 1"/>
            <p:cNvSpPr/>
            <p:nvPr/>
          </p:nvSpPr>
          <p:spPr>
            <a:xfrm>
              <a:off x="1099936" y="2819061"/>
              <a:ext cx="2786267" cy="461665"/>
            </a:xfrm>
            <a:prstGeom prst="rect">
              <a:avLst/>
            </a:prstGeom>
          </p:spPr>
          <p:txBody>
            <a:bodyPr wrap="square">
              <a:spAutoFit/>
            </a:bodyPr>
            <a:lstStyle/>
            <a:p>
              <a:r>
                <a:rPr lang="ja-JP" altLang="en-US" sz="2400" dirty="0">
                  <a:solidFill>
                    <a:srgbClr val="1D807E"/>
                  </a:solidFill>
                  <a:latin typeface="BIZ UDPゴシック" panose="020B0400000000000000" pitchFamily="50" charset="-128"/>
                  <a:ea typeface="BIZ UDPゴシック" panose="020B0400000000000000" pitchFamily="50" charset="-128"/>
                </a:rPr>
                <a:t>❶　</a:t>
              </a:r>
              <a:r>
                <a:rPr lang="ja-JP" altLang="en-US" sz="2400" b="1" dirty="0">
                  <a:solidFill>
                    <a:srgbClr val="1D807E"/>
                  </a:solidFill>
                  <a:latin typeface="BIZ UDPゴシック" panose="020B0400000000000000" pitchFamily="50" charset="-128"/>
                  <a:ea typeface="BIZ UDPゴシック" panose="020B0400000000000000" pitchFamily="50" charset="-128"/>
                </a:rPr>
                <a:t>シレール</a:t>
              </a:r>
            </a:p>
          </p:txBody>
        </p:sp>
      </p:grpSp>
      <p:sp>
        <p:nvSpPr>
          <p:cNvPr id="4" name="正方形/長方形 3"/>
          <p:cNvSpPr/>
          <p:nvPr/>
        </p:nvSpPr>
        <p:spPr>
          <a:xfrm>
            <a:off x="3346503" y="529238"/>
            <a:ext cx="2888932" cy="646331"/>
          </a:xfrm>
          <a:prstGeom prst="rect">
            <a:avLst/>
          </a:prstGeom>
        </p:spPr>
        <p:txBody>
          <a:bodyPr wrap="none">
            <a:spAutoFit/>
          </a:bodyPr>
          <a:lstStyle/>
          <a:p>
            <a:r>
              <a:rPr lang="ja-JP" altLang="en-US" sz="3600" b="1" dirty="0">
                <a:solidFill>
                  <a:srgbClr val="1D807E"/>
                </a:solidFill>
                <a:latin typeface="BIZ UDPゴシック" panose="020B0400000000000000" pitchFamily="50" charset="-128"/>
                <a:ea typeface="BIZ UDPゴシック" panose="020B0400000000000000" pitchFamily="50" charset="-128"/>
              </a:rPr>
              <a:t>サービス紹介</a:t>
            </a:r>
            <a:endParaRPr lang="ja-JP" altLang="en-US" sz="3600" dirty="0">
              <a:solidFill>
                <a:srgbClr val="1D807E"/>
              </a:solidFill>
            </a:endParaRPr>
          </a:p>
        </p:txBody>
      </p:sp>
      <p:sp>
        <p:nvSpPr>
          <p:cNvPr id="7" name="正方形/長方形 6">
            <a:extLst>
              <a:ext uri="{FF2B5EF4-FFF2-40B4-BE49-F238E27FC236}">
                <a16:creationId xmlns:a16="http://schemas.microsoft.com/office/drawing/2014/main" id="{F22AB57D-694A-4271-89FB-7C6FB7BFFEB6}"/>
              </a:ext>
            </a:extLst>
          </p:cNvPr>
          <p:cNvSpPr/>
          <p:nvPr/>
        </p:nvSpPr>
        <p:spPr>
          <a:xfrm>
            <a:off x="1093460" y="5556712"/>
            <a:ext cx="9795572" cy="775597"/>
          </a:xfrm>
          <a:prstGeom prst="rect">
            <a:avLst/>
          </a:prstGeom>
        </p:spPr>
        <p:txBody>
          <a:bodyPr wrap="square">
            <a:spAutoFit/>
          </a:bodyPr>
          <a:lstStyle/>
          <a:p>
            <a:pPr>
              <a:lnSpc>
                <a:spcPct val="120000"/>
              </a:lnSpc>
            </a:pPr>
            <a:r>
              <a:rPr lang="ja-JP" altLang="en-US" sz="2000" b="1" dirty="0">
                <a:latin typeface="BIZ UDPゴシック" panose="020B0400000000000000" pitchFamily="50" charset="-128"/>
                <a:ea typeface="BIZ UDPゴシック" panose="020B0400000000000000" pitchFamily="50" charset="-128"/>
              </a:rPr>
              <a:t>中小・中堅・大手企業まで全ての業種・業界の企業様にご利用いただけるサービスです</a:t>
            </a:r>
            <a:r>
              <a:rPr lang="ja-JP" altLang="en-US" sz="2000" b="1" dirty="0" smtClean="0">
                <a:latin typeface="BIZ UDPゴシック" panose="020B0400000000000000" pitchFamily="50" charset="-128"/>
                <a:ea typeface="BIZ UDPゴシック" panose="020B0400000000000000" pitchFamily="50" charset="-128"/>
              </a:rPr>
              <a:t>。</a:t>
            </a:r>
            <a:endParaRPr lang="en-US" altLang="ja-JP" sz="2000" b="1" dirty="0" smtClean="0">
              <a:latin typeface="BIZ UDPゴシック" panose="020B0400000000000000" pitchFamily="50" charset="-128"/>
              <a:ea typeface="BIZ UDPゴシック" panose="020B0400000000000000" pitchFamily="50" charset="-128"/>
            </a:endParaRPr>
          </a:p>
          <a:p>
            <a:pPr>
              <a:lnSpc>
                <a:spcPct val="120000"/>
              </a:lnSpc>
            </a:pPr>
            <a:r>
              <a:rPr lang="ja-JP" altLang="en-US" sz="2000" b="1" dirty="0" smtClean="0">
                <a:latin typeface="BIZ UDPゴシック" panose="020B0400000000000000" pitchFamily="50" charset="-128"/>
                <a:ea typeface="BIZ UDPゴシック" panose="020B0400000000000000" pitchFamily="50" charset="-128"/>
              </a:rPr>
              <a:t>本資料は①シレールに関する概要資料です。</a:t>
            </a:r>
            <a:endParaRPr lang="en-US" altLang="ja-JP" sz="2000" b="1" dirty="0">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801DBA7F-3426-EFB1-BFB8-E846FDADAD21}"/>
              </a:ext>
            </a:extLst>
          </p:cNvPr>
          <p:cNvGrpSpPr/>
          <p:nvPr/>
        </p:nvGrpSpPr>
        <p:grpSpPr>
          <a:xfrm>
            <a:off x="7965695" y="1728391"/>
            <a:ext cx="3071192" cy="3148472"/>
            <a:chOff x="945616" y="2202909"/>
            <a:chExt cx="3071192" cy="3148472"/>
          </a:xfrm>
        </p:grpSpPr>
        <p:sp>
          <p:nvSpPr>
            <p:cNvPr id="24" name="四角形: 角を丸くする 23">
              <a:extLst>
                <a:ext uri="{FF2B5EF4-FFF2-40B4-BE49-F238E27FC236}">
                  <a16:creationId xmlns:a16="http://schemas.microsoft.com/office/drawing/2014/main" id="{DC455460-40A2-FCB5-0690-33E1E8096B94}"/>
                </a:ext>
              </a:extLst>
            </p:cNvPr>
            <p:cNvSpPr/>
            <p:nvPr/>
          </p:nvSpPr>
          <p:spPr>
            <a:xfrm>
              <a:off x="945616" y="2211199"/>
              <a:ext cx="3071191" cy="3140182"/>
            </a:xfrm>
            <a:prstGeom prst="roundRect">
              <a:avLst>
                <a:gd name="adj" fmla="val 7619"/>
              </a:avLst>
            </a:prstGeom>
            <a:solidFill>
              <a:schemeClr val="bg1"/>
            </a:solidFill>
            <a:ln w="38100">
              <a:solidFill>
                <a:srgbClr val="38A497">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CFFD9CCD-029F-18A4-A590-038CC5CCA580}"/>
                </a:ext>
              </a:extLst>
            </p:cNvPr>
            <p:cNvSpPr/>
            <p:nvPr/>
          </p:nvSpPr>
          <p:spPr>
            <a:xfrm>
              <a:off x="945617" y="2202909"/>
              <a:ext cx="3071191" cy="461665"/>
            </a:xfrm>
            <a:prstGeom prst="roundRect">
              <a:avLst>
                <a:gd name="adj" fmla="val 50000"/>
              </a:avLst>
            </a:prstGeom>
            <a:solidFill>
              <a:srgbClr val="38A4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２５年</a:t>
              </a:r>
              <a:r>
                <a:rPr lang="ja-JP" altLang="en-US" dirty="0" smtClean="0">
                  <a:solidFill>
                    <a:schemeClr val="tx1"/>
                  </a:solidFill>
                  <a:latin typeface="BIZ UDPゴシック" panose="020B0400000000000000" pitchFamily="50" charset="-128"/>
                  <a:ea typeface="BIZ UDPゴシック" panose="020B0400000000000000" pitchFamily="50" charset="-128"/>
                </a:rPr>
                <a:t>度末</a:t>
              </a:r>
              <a:r>
                <a:rPr kumimoji="1" lang="ja-JP" altLang="en-US" dirty="0" smtClean="0">
                  <a:solidFill>
                    <a:schemeClr val="tx1"/>
                  </a:solidFill>
                  <a:latin typeface="BIZ UDPゴシック" panose="020B0400000000000000" pitchFamily="50" charset="-128"/>
                  <a:ea typeface="BIZ UDPゴシック" panose="020B0400000000000000" pitchFamily="50" charset="-128"/>
                </a:rPr>
                <a:t>リリース予定</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BC6DF207-A955-9159-18DE-E62722FD9642}"/>
                </a:ext>
              </a:extLst>
            </p:cNvPr>
            <p:cNvSpPr/>
            <p:nvPr/>
          </p:nvSpPr>
          <p:spPr>
            <a:xfrm>
              <a:off x="1099936" y="2827351"/>
              <a:ext cx="2773272" cy="461665"/>
            </a:xfrm>
            <a:prstGeom prst="rect">
              <a:avLst/>
            </a:prstGeom>
          </p:spPr>
          <p:txBody>
            <a:bodyPr wrap="square">
              <a:spAutoFit/>
            </a:bodyPr>
            <a:lstStyle/>
            <a:p>
              <a:r>
                <a:rPr lang="ja-JP" altLang="en-US" sz="2400" dirty="0">
                  <a:solidFill>
                    <a:srgbClr val="1D807E"/>
                  </a:solidFill>
                  <a:latin typeface="BIZ UDPゴシック" panose="020B0400000000000000" pitchFamily="50" charset="-128"/>
                  <a:ea typeface="BIZ UDPゴシック" panose="020B0400000000000000" pitchFamily="50" charset="-128"/>
                </a:rPr>
                <a:t>❸　</a:t>
              </a:r>
              <a:r>
                <a:rPr lang="ja-JP" altLang="en-US" sz="2400" b="1" dirty="0">
                  <a:solidFill>
                    <a:srgbClr val="1D807E"/>
                  </a:solidFill>
                  <a:latin typeface="BIZ UDPゴシック" panose="020B0400000000000000" pitchFamily="50" charset="-128"/>
                  <a:ea typeface="BIZ UDPゴシック" panose="020B0400000000000000" pitchFamily="50" charset="-128"/>
                </a:rPr>
                <a:t>ウレール</a:t>
              </a:r>
            </a:p>
          </p:txBody>
        </p:sp>
      </p:grpSp>
      <p:grpSp>
        <p:nvGrpSpPr>
          <p:cNvPr id="27" name="グループ化 26">
            <a:extLst>
              <a:ext uri="{FF2B5EF4-FFF2-40B4-BE49-F238E27FC236}">
                <a16:creationId xmlns:a16="http://schemas.microsoft.com/office/drawing/2014/main" id="{BF46C91A-EA24-874B-691C-2FA4207217E9}"/>
              </a:ext>
            </a:extLst>
          </p:cNvPr>
          <p:cNvGrpSpPr/>
          <p:nvPr/>
        </p:nvGrpSpPr>
        <p:grpSpPr>
          <a:xfrm>
            <a:off x="4455652" y="1728391"/>
            <a:ext cx="3071192" cy="3148472"/>
            <a:chOff x="945616" y="2202909"/>
            <a:chExt cx="3071192" cy="3148472"/>
          </a:xfrm>
        </p:grpSpPr>
        <p:sp>
          <p:nvSpPr>
            <p:cNvPr id="28" name="四角形: 角を丸くする 27">
              <a:extLst>
                <a:ext uri="{FF2B5EF4-FFF2-40B4-BE49-F238E27FC236}">
                  <a16:creationId xmlns:a16="http://schemas.microsoft.com/office/drawing/2014/main" id="{F9F9181B-3D02-B06B-6FBB-DDE524F8D571}"/>
                </a:ext>
              </a:extLst>
            </p:cNvPr>
            <p:cNvSpPr/>
            <p:nvPr/>
          </p:nvSpPr>
          <p:spPr>
            <a:xfrm>
              <a:off x="945616" y="2211199"/>
              <a:ext cx="3071191" cy="3140182"/>
            </a:xfrm>
            <a:prstGeom prst="roundRect">
              <a:avLst>
                <a:gd name="adj" fmla="val 7619"/>
              </a:avLst>
            </a:prstGeom>
            <a:solidFill>
              <a:schemeClr val="bg1"/>
            </a:solidFill>
            <a:ln w="38100">
              <a:solidFill>
                <a:srgbClr val="38A497">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C32D652E-526B-600B-D624-8630A3B6D934}"/>
                </a:ext>
              </a:extLst>
            </p:cNvPr>
            <p:cNvSpPr/>
            <p:nvPr/>
          </p:nvSpPr>
          <p:spPr>
            <a:xfrm>
              <a:off x="945617" y="2202909"/>
              <a:ext cx="3071191" cy="461665"/>
            </a:xfrm>
            <a:prstGeom prst="roundRect">
              <a:avLst>
                <a:gd name="adj" fmla="val 50000"/>
              </a:avLst>
            </a:prstGeom>
            <a:solidFill>
              <a:srgbClr val="38A4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２５年８月リリース予定</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D7E5A1EB-1F82-1956-D6F2-933BDBDAB79E}"/>
                </a:ext>
              </a:extLst>
            </p:cNvPr>
            <p:cNvSpPr/>
            <p:nvPr/>
          </p:nvSpPr>
          <p:spPr>
            <a:xfrm>
              <a:off x="1099937" y="2819061"/>
              <a:ext cx="2675408" cy="461665"/>
            </a:xfrm>
            <a:prstGeom prst="rect">
              <a:avLst/>
            </a:prstGeom>
          </p:spPr>
          <p:txBody>
            <a:bodyPr wrap="square">
              <a:spAutoFit/>
            </a:bodyPr>
            <a:lstStyle/>
            <a:p>
              <a:r>
                <a:rPr lang="ja-JP" altLang="en-US" sz="2400" dirty="0">
                  <a:solidFill>
                    <a:srgbClr val="1D807E"/>
                  </a:solidFill>
                  <a:latin typeface="BIZ UDPゴシック" panose="020B0400000000000000" pitchFamily="50" charset="-128"/>
                  <a:ea typeface="BIZ UDPゴシック" panose="020B0400000000000000" pitchFamily="50" charset="-128"/>
                </a:rPr>
                <a:t>❷　</a:t>
              </a:r>
              <a:r>
                <a:rPr lang="ja-JP" altLang="en-US" sz="2400" b="1" dirty="0">
                  <a:solidFill>
                    <a:srgbClr val="1D807E"/>
                  </a:solidFill>
                  <a:latin typeface="BIZ UDPゴシック" panose="020B0400000000000000" pitchFamily="50" charset="-128"/>
                  <a:ea typeface="BIZ UDPゴシック" panose="020B0400000000000000" pitchFamily="50" charset="-128"/>
                </a:rPr>
                <a:t>カエール</a:t>
              </a:r>
            </a:p>
          </p:txBody>
        </p:sp>
      </p:grpSp>
      <p:sp>
        <p:nvSpPr>
          <p:cNvPr id="31" name="テキスト ボックス 30">
            <a:extLst>
              <a:ext uri="{FF2B5EF4-FFF2-40B4-BE49-F238E27FC236}">
                <a16:creationId xmlns:a16="http://schemas.microsoft.com/office/drawing/2014/main" id="{8F8AE3B2-3CBB-F9B2-880F-BE29EDDD980C}"/>
              </a:ext>
            </a:extLst>
          </p:cNvPr>
          <p:cNvSpPr txBox="1"/>
          <p:nvPr/>
        </p:nvSpPr>
        <p:spPr>
          <a:xfrm>
            <a:off x="945612" y="3662591"/>
            <a:ext cx="3081390" cy="120032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官公庁・自治体・外郭団体の</a:t>
            </a:r>
          </a:p>
          <a:p>
            <a:r>
              <a:rPr lang="ja-JP" altLang="en-US" dirty="0">
                <a:latin typeface="BIZ UDPゴシック" panose="020B0400000000000000" pitchFamily="50" charset="-128"/>
                <a:ea typeface="BIZ UDPゴシック" panose="020B0400000000000000" pitchFamily="50" charset="-128"/>
              </a:rPr>
              <a:t>入札・補助金・募集情報を</a:t>
            </a:r>
          </a:p>
          <a:p>
            <a:r>
              <a:rPr kumimoji="1" lang="ja-JP" altLang="en-US" dirty="0">
                <a:latin typeface="BIZ UDPゴシック" panose="020B0400000000000000" pitchFamily="50" charset="-128"/>
                <a:ea typeface="BIZ UDPゴシック" panose="020B0400000000000000" pitchFamily="50" charset="-128"/>
              </a:rPr>
              <a:t>分り易く、素早く選択できる</a:t>
            </a:r>
          </a:p>
          <a:p>
            <a:r>
              <a:rPr lang="ja-JP" altLang="en-US" dirty="0">
                <a:latin typeface="BIZ UDPゴシック" panose="020B0400000000000000" pitchFamily="50" charset="-128"/>
                <a:ea typeface="BIZ UDPゴシック" panose="020B0400000000000000" pitchFamily="50" charset="-128"/>
              </a:rPr>
              <a:t>様に提供するサービス</a:t>
            </a:r>
            <a:endParaRPr kumimoji="1" lang="ja-JP" altLang="en-US"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876CD23E-F64A-A947-3D1B-4E6B3E3DD95E}"/>
              </a:ext>
            </a:extLst>
          </p:cNvPr>
          <p:cNvSpPr txBox="1"/>
          <p:nvPr/>
        </p:nvSpPr>
        <p:spPr>
          <a:xfrm>
            <a:off x="4445453" y="3662195"/>
            <a:ext cx="3081389" cy="120032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企業が物品・サービスなどを</a:t>
            </a:r>
          </a:p>
          <a:p>
            <a:r>
              <a:rPr lang="ja-JP" altLang="en-US" dirty="0">
                <a:latin typeface="BIZ UDPゴシック" panose="020B0400000000000000" pitchFamily="50" charset="-128"/>
                <a:ea typeface="BIZ UDPゴシック" panose="020B0400000000000000" pitchFamily="50" charset="-128"/>
              </a:rPr>
              <a:t>全国の企業から最適条件で調達可能にするセリ下型入札市場プラットフォーム</a:t>
            </a:r>
            <a:endParaRPr kumimoji="1" lang="ja-JP" altLang="en-US"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3BDAE8E0-F91A-7EB5-BDCA-1E8496A6FE23}"/>
              </a:ext>
            </a:extLst>
          </p:cNvPr>
          <p:cNvSpPr txBox="1"/>
          <p:nvPr/>
        </p:nvSpPr>
        <p:spPr>
          <a:xfrm>
            <a:off x="7965691" y="3662194"/>
            <a:ext cx="3071195" cy="120032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企業が物品・サービスなどを</a:t>
            </a:r>
          </a:p>
          <a:p>
            <a:r>
              <a:rPr lang="ja-JP" altLang="en-US" dirty="0">
                <a:latin typeface="BIZ UDPゴシック" panose="020B0400000000000000" pitchFamily="50" charset="-128"/>
                <a:ea typeface="BIZ UDPゴシック" panose="020B0400000000000000" pitchFamily="50" charset="-128"/>
              </a:rPr>
              <a:t>全国の企業に向けて最適条件で販売可能にするセリ上型入札市場プラットフォーム</a:t>
            </a:r>
            <a:endParaRPr kumimoji="1" lang="ja-JP" altLang="en-US"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C3D3EEBF-9891-66B2-A458-B1624DF9F7F5}"/>
              </a:ext>
            </a:extLst>
          </p:cNvPr>
          <p:cNvSpPr txBox="1"/>
          <p:nvPr/>
        </p:nvSpPr>
        <p:spPr>
          <a:xfrm>
            <a:off x="4554544" y="2844984"/>
            <a:ext cx="2786266" cy="646331"/>
          </a:xfrm>
          <a:prstGeom prst="rect">
            <a:avLst/>
          </a:prstGeom>
          <a:noFill/>
        </p:spPr>
        <p:txBody>
          <a:bodyPr wrap="square" rtlCol="0">
            <a:spAutoFit/>
          </a:bodyPr>
          <a:lstStyle/>
          <a:p>
            <a:pPr algn="ctr"/>
            <a:r>
              <a:rPr kumimoji="1" lang="ja-JP" altLang="en-US" b="1" dirty="0" smtClean="0">
                <a:latin typeface="BIZ UDPゴシック" panose="020B0400000000000000" pitchFamily="50" charset="-128"/>
                <a:ea typeface="BIZ UDPゴシック" panose="020B0400000000000000" pitchFamily="50" charset="-128"/>
              </a:rPr>
              <a:t>企業間取引</a:t>
            </a:r>
            <a:endParaRPr kumimoji="1" lang="en-US" altLang="ja-JP" b="1" dirty="0" smtClean="0">
              <a:latin typeface="BIZ UDPゴシック" panose="020B0400000000000000" pitchFamily="50" charset="-128"/>
              <a:ea typeface="BIZ UDPゴシック" panose="020B0400000000000000" pitchFamily="50" charset="-128"/>
            </a:endParaRPr>
          </a:p>
          <a:p>
            <a:pPr algn="ctr"/>
            <a:r>
              <a:rPr kumimoji="1" lang="ja-JP" altLang="en-US" b="1" dirty="0" smtClean="0">
                <a:latin typeface="BIZ UDPゴシック" panose="020B0400000000000000" pitchFamily="50" charset="-128"/>
                <a:ea typeface="BIZ UDPゴシック" panose="020B0400000000000000" pitchFamily="50" charset="-128"/>
              </a:rPr>
              <a:t>プラットフォーム</a:t>
            </a:r>
            <a:endParaRPr kumimoji="1" lang="ja-JP" altLang="en-US" b="1"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E7AC896-7A17-4C80-A2AA-74ED16A0BDF0}"/>
              </a:ext>
            </a:extLst>
          </p:cNvPr>
          <p:cNvSpPr txBox="1"/>
          <p:nvPr/>
        </p:nvSpPr>
        <p:spPr>
          <a:xfrm>
            <a:off x="935414" y="2840359"/>
            <a:ext cx="2786266" cy="646331"/>
          </a:xfrm>
          <a:prstGeom prst="rect">
            <a:avLst/>
          </a:prstGeom>
          <a:noFill/>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入札・補助金</a:t>
            </a:r>
          </a:p>
          <a:p>
            <a:pPr algn="ctr"/>
            <a:r>
              <a:rPr kumimoji="1" lang="ja-JP" altLang="en-US" b="1" dirty="0">
                <a:latin typeface="BIZ UDPゴシック" panose="020B0400000000000000" pitchFamily="50" charset="-128"/>
                <a:ea typeface="BIZ UDPゴシック" panose="020B0400000000000000" pitchFamily="50" charset="-128"/>
              </a:rPr>
              <a:t>情報提供サービス</a:t>
            </a:r>
          </a:p>
        </p:txBody>
      </p:sp>
      <p:sp>
        <p:nvSpPr>
          <p:cNvPr id="37" name="テキスト ボックス 36">
            <a:extLst>
              <a:ext uri="{FF2B5EF4-FFF2-40B4-BE49-F238E27FC236}">
                <a16:creationId xmlns:a16="http://schemas.microsoft.com/office/drawing/2014/main" id="{C77E5B84-756E-7E1C-76FC-99EFFA537F41}"/>
              </a:ext>
            </a:extLst>
          </p:cNvPr>
          <p:cNvSpPr txBox="1"/>
          <p:nvPr/>
        </p:nvSpPr>
        <p:spPr>
          <a:xfrm>
            <a:off x="8037755" y="2845647"/>
            <a:ext cx="2786266" cy="646331"/>
          </a:xfrm>
          <a:prstGeom prst="rect">
            <a:avLst/>
          </a:prstGeom>
          <a:noFill/>
        </p:spPr>
        <p:txBody>
          <a:bodyPr wrap="square" rtlCol="0">
            <a:spAutoFit/>
          </a:bodyPr>
          <a:lstStyle/>
          <a:p>
            <a:pPr algn="ctr"/>
            <a:r>
              <a:rPr kumimoji="1" lang="ja-JP" altLang="en-US" b="1" dirty="0" smtClean="0">
                <a:latin typeface="BIZ UDPゴシック" panose="020B0400000000000000" pitchFamily="50" charset="-128"/>
                <a:ea typeface="BIZ UDPゴシック" panose="020B0400000000000000" pitchFamily="50" charset="-128"/>
              </a:rPr>
              <a:t>企業間取引</a:t>
            </a:r>
            <a:endParaRPr kumimoji="1" lang="ja-JP" altLang="en-US"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プラットフォーム</a:t>
            </a:r>
          </a:p>
        </p:txBody>
      </p:sp>
      <p:sp>
        <p:nvSpPr>
          <p:cNvPr id="33" name="四角形: 角を丸くする 5">
            <a:extLst>
              <a:ext uri="{FF2B5EF4-FFF2-40B4-BE49-F238E27FC236}">
                <a16:creationId xmlns:a16="http://schemas.microsoft.com/office/drawing/2014/main" id="{D2B4142E-C9D5-E5FE-3681-8CE4D441DDC7}"/>
              </a:ext>
            </a:extLst>
          </p:cNvPr>
          <p:cNvSpPr/>
          <p:nvPr/>
        </p:nvSpPr>
        <p:spPr>
          <a:xfrm>
            <a:off x="4455652" y="4876863"/>
            <a:ext cx="3071191" cy="654917"/>
          </a:xfrm>
          <a:prstGeom prst="roundRect">
            <a:avLst>
              <a:gd name="adj" fmla="val 20708"/>
            </a:avLst>
          </a:prstGeom>
          <a:solidFill>
            <a:schemeClr val="bg1"/>
          </a:solidFill>
          <a:ln w="38100">
            <a:solidFill>
              <a:srgbClr val="38A497">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クローズ入札オプション</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en-US" altLang="ja-JP" dirty="0">
                <a:solidFill>
                  <a:schemeClr val="tx1"/>
                </a:solidFill>
                <a:latin typeface="BIZ UDPゴシック" panose="020B0400000000000000" pitchFamily="50" charset="-128"/>
                <a:ea typeface="BIZ UDPゴシック" panose="020B0400000000000000" pitchFamily="50" charset="-128"/>
              </a:rPr>
              <a:t>※25</a:t>
            </a:r>
            <a:r>
              <a:rPr lang="ja-JP" altLang="en-US" dirty="0">
                <a:solidFill>
                  <a:schemeClr val="tx1"/>
                </a:solidFill>
                <a:latin typeface="BIZ UDPゴシック" panose="020B0400000000000000" pitchFamily="50" charset="-128"/>
                <a:ea typeface="BIZ UDPゴシック" panose="020B0400000000000000" pitchFamily="50" charset="-128"/>
              </a:rPr>
              <a:t>年度末リリース予定</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8" name="四角形: 角を丸くする 9">
            <a:extLst>
              <a:ext uri="{FF2B5EF4-FFF2-40B4-BE49-F238E27FC236}">
                <a16:creationId xmlns:a16="http://schemas.microsoft.com/office/drawing/2014/main" id="{9C93CB20-744B-D545-503D-3504B7215416}"/>
              </a:ext>
            </a:extLst>
          </p:cNvPr>
          <p:cNvSpPr/>
          <p:nvPr/>
        </p:nvSpPr>
        <p:spPr>
          <a:xfrm>
            <a:off x="944565" y="4876863"/>
            <a:ext cx="3071191" cy="616153"/>
          </a:xfrm>
          <a:prstGeom prst="roundRect">
            <a:avLst>
              <a:gd name="adj" fmla="val 23851"/>
            </a:avLst>
          </a:prstGeom>
          <a:solidFill>
            <a:schemeClr val="bg1"/>
          </a:solidFill>
          <a:ln w="38100">
            <a:solidFill>
              <a:srgbClr val="38A497">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予算情報オプション</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２５年度末リリース予定</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771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A3801C70-36CA-5CD0-BF97-747A527E6546}"/>
              </a:ext>
            </a:extLst>
          </p:cNvPr>
          <p:cNvSpPr>
            <a:spLocks noGrp="1"/>
          </p:cNvSpPr>
          <p:nvPr>
            <p:ph idx="1"/>
          </p:nvPr>
        </p:nvSpPr>
        <p:spPr>
          <a:xfrm>
            <a:off x="336112" y="1398860"/>
            <a:ext cx="11429245" cy="652860"/>
          </a:xfrm>
        </p:spPr>
        <p:txBody>
          <a:bodyPr>
            <a:normAutofit lnSpcReduction="10000"/>
          </a:bodyPr>
          <a:lstStyle/>
          <a:p>
            <a:pPr marL="0" indent="0">
              <a:lnSpc>
                <a:spcPct val="110000"/>
              </a:lnSpc>
              <a:buNone/>
            </a:pPr>
            <a:r>
              <a:rPr lang="ja-JP" altLang="en-US" sz="1800" dirty="0">
                <a:latin typeface="BIZ UDPゴシック" panose="020B0400000000000000" pitchFamily="50" charset="-128"/>
                <a:ea typeface="BIZ UDPゴシック" panose="020B0400000000000000" pitchFamily="50" charset="-128"/>
              </a:rPr>
              <a:t>行政機関が提供する様々なビジネス関連の情報を整理して検索しやすくすると共に、行政機関で行われてきた入札を民間企業でも行えるようにするプラットフォームも提供します。</a:t>
            </a:r>
            <a:endParaRPr kumimoji="1" lang="en-US" altLang="ja-JP" sz="18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62AE2362-DCB1-8A55-A879-95E0A825FB46}"/>
              </a:ext>
            </a:extLst>
          </p:cNvPr>
          <p:cNvSpPr/>
          <p:nvPr/>
        </p:nvSpPr>
        <p:spPr>
          <a:xfrm>
            <a:off x="2786960" y="2568810"/>
            <a:ext cx="1069819" cy="360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①シレール</a:t>
            </a: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8" name="正方形/長方形 7">
            <a:extLst>
              <a:ext uri="{FF2B5EF4-FFF2-40B4-BE49-F238E27FC236}">
                <a16:creationId xmlns:a16="http://schemas.microsoft.com/office/drawing/2014/main" id="{B4AF5D46-59AC-0107-FC0C-68D33CACBC3D}"/>
              </a:ext>
            </a:extLst>
          </p:cNvPr>
          <p:cNvSpPr/>
          <p:nvPr/>
        </p:nvSpPr>
        <p:spPr>
          <a:xfrm>
            <a:off x="2786960" y="4855903"/>
            <a:ext cx="1069819"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②カエール</a:t>
            </a: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9" name="正方形/長方形 8">
            <a:extLst>
              <a:ext uri="{FF2B5EF4-FFF2-40B4-BE49-F238E27FC236}">
                <a16:creationId xmlns:a16="http://schemas.microsoft.com/office/drawing/2014/main" id="{39E0E1BF-17A4-581C-F729-828CD53B28DD}"/>
              </a:ext>
            </a:extLst>
          </p:cNvPr>
          <p:cNvSpPr/>
          <p:nvPr/>
        </p:nvSpPr>
        <p:spPr>
          <a:xfrm>
            <a:off x="2786960" y="6036328"/>
            <a:ext cx="1069819"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③ウレール</a:t>
            </a: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10" name="正方形/長方形 9">
            <a:extLst>
              <a:ext uri="{FF2B5EF4-FFF2-40B4-BE49-F238E27FC236}">
                <a16:creationId xmlns:a16="http://schemas.microsoft.com/office/drawing/2014/main" id="{1578B17A-05B1-F834-8C7B-A51C3EF98C21}"/>
              </a:ext>
            </a:extLst>
          </p:cNvPr>
          <p:cNvSpPr/>
          <p:nvPr/>
        </p:nvSpPr>
        <p:spPr>
          <a:xfrm>
            <a:off x="4294333" y="4861769"/>
            <a:ext cx="2495768"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民間入札（調達）</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5C294158-4C8E-E916-4646-4232AB1FD991}"/>
              </a:ext>
            </a:extLst>
          </p:cNvPr>
          <p:cNvSpPr/>
          <p:nvPr/>
        </p:nvSpPr>
        <p:spPr>
          <a:xfrm>
            <a:off x="4294333" y="5445270"/>
            <a:ext cx="2495768"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クローズ入札（指名競争入札）</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cxnSp>
        <p:nvCxnSpPr>
          <p:cNvPr id="12" name="直線コネクタ 11">
            <a:extLst>
              <a:ext uri="{FF2B5EF4-FFF2-40B4-BE49-F238E27FC236}">
                <a16:creationId xmlns:a16="http://schemas.microsoft.com/office/drawing/2014/main" id="{458A249C-F5E9-8504-9D1C-90AD52039213}"/>
              </a:ext>
            </a:extLst>
          </p:cNvPr>
          <p:cNvCxnSpPr>
            <a:stCxn id="8" idx="3"/>
            <a:endCxn id="10" idx="1"/>
          </p:cNvCxnSpPr>
          <p:nvPr/>
        </p:nvCxnSpPr>
        <p:spPr>
          <a:xfrm>
            <a:off x="3856779" y="5035903"/>
            <a:ext cx="437554" cy="5866"/>
          </a:xfrm>
          <a:prstGeom prst="line">
            <a:avLst/>
          </a:prstGeom>
        </p:spPr>
        <p:style>
          <a:lnRef idx="1">
            <a:schemeClr val="dk1"/>
          </a:lnRef>
          <a:fillRef idx="0">
            <a:schemeClr val="dk1"/>
          </a:fillRef>
          <a:effectRef idx="0">
            <a:schemeClr val="dk1"/>
          </a:effectRef>
          <a:fontRef idx="minor">
            <a:schemeClr val="tx1"/>
          </a:fontRef>
        </p:style>
      </p:cxnSp>
      <p:cxnSp>
        <p:nvCxnSpPr>
          <p:cNvPr id="13" name="カギ線コネクタ 29">
            <a:extLst>
              <a:ext uri="{FF2B5EF4-FFF2-40B4-BE49-F238E27FC236}">
                <a16:creationId xmlns:a16="http://schemas.microsoft.com/office/drawing/2014/main" id="{CB9456C0-287D-E65A-F8D2-F3685E4722DA}"/>
              </a:ext>
            </a:extLst>
          </p:cNvPr>
          <p:cNvCxnSpPr>
            <a:stCxn id="26" idx="3"/>
            <a:endCxn id="8" idx="1"/>
          </p:cNvCxnSpPr>
          <p:nvPr/>
        </p:nvCxnSpPr>
        <p:spPr>
          <a:xfrm>
            <a:off x="2055834" y="2751997"/>
            <a:ext cx="731126" cy="228390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カギ線コネクタ 31">
            <a:extLst>
              <a:ext uri="{FF2B5EF4-FFF2-40B4-BE49-F238E27FC236}">
                <a16:creationId xmlns:a16="http://schemas.microsoft.com/office/drawing/2014/main" id="{B8015B49-4E12-23AD-5283-2A3D5AD9E0A6}"/>
              </a:ext>
            </a:extLst>
          </p:cNvPr>
          <p:cNvCxnSpPr>
            <a:stCxn id="26" idx="3"/>
            <a:endCxn id="9" idx="1"/>
          </p:cNvCxnSpPr>
          <p:nvPr/>
        </p:nvCxnSpPr>
        <p:spPr>
          <a:xfrm>
            <a:off x="2055834" y="2751997"/>
            <a:ext cx="731126" cy="346433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カギ線コネクタ 34">
            <a:extLst>
              <a:ext uri="{FF2B5EF4-FFF2-40B4-BE49-F238E27FC236}">
                <a16:creationId xmlns:a16="http://schemas.microsoft.com/office/drawing/2014/main" id="{A682EA18-29B5-F39B-497A-626D83C70804}"/>
              </a:ext>
            </a:extLst>
          </p:cNvPr>
          <p:cNvCxnSpPr>
            <a:stCxn id="8" idx="3"/>
            <a:endCxn id="11" idx="1"/>
          </p:cNvCxnSpPr>
          <p:nvPr/>
        </p:nvCxnSpPr>
        <p:spPr>
          <a:xfrm>
            <a:off x="3856779" y="5035903"/>
            <a:ext cx="437554" cy="58936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392C2DFC-AD93-6C15-C1D6-AD5E7210DDFE}"/>
              </a:ext>
            </a:extLst>
          </p:cNvPr>
          <p:cNvSpPr/>
          <p:nvPr/>
        </p:nvSpPr>
        <p:spPr>
          <a:xfrm>
            <a:off x="4294333" y="4278268"/>
            <a:ext cx="2495768"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民間入札情報検索</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cxnSp>
        <p:nvCxnSpPr>
          <p:cNvPr id="17" name="直線コネクタ 16">
            <a:extLst>
              <a:ext uri="{FF2B5EF4-FFF2-40B4-BE49-F238E27FC236}">
                <a16:creationId xmlns:a16="http://schemas.microsoft.com/office/drawing/2014/main" id="{485CA7C9-0808-FAA2-2FDF-FF1E586730FF}"/>
              </a:ext>
            </a:extLst>
          </p:cNvPr>
          <p:cNvCxnSpPr>
            <a:stCxn id="7" idx="3"/>
            <a:endCxn id="18" idx="1"/>
          </p:cNvCxnSpPr>
          <p:nvPr/>
        </p:nvCxnSpPr>
        <p:spPr>
          <a:xfrm>
            <a:off x="3856779" y="2748810"/>
            <a:ext cx="437554" cy="0"/>
          </a:xfrm>
          <a:prstGeom prst="line">
            <a:avLst/>
          </a:prstGeom>
        </p:spPr>
        <p:style>
          <a:lnRef idx="1">
            <a:schemeClr val="dk1"/>
          </a:lnRef>
          <a:fillRef idx="0">
            <a:schemeClr val="dk1"/>
          </a:fillRef>
          <a:effectRef idx="0">
            <a:schemeClr val="dk1"/>
          </a:effectRef>
          <a:fontRef idx="minor">
            <a:schemeClr val="tx1"/>
          </a:fontRef>
        </p:style>
      </p:cxnSp>
      <p:sp>
        <p:nvSpPr>
          <p:cNvPr id="18" name="正方形/長方形 17">
            <a:extLst>
              <a:ext uri="{FF2B5EF4-FFF2-40B4-BE49-F238E27FC236}">
                <a16:creationId xmlns:a16="http://schemas.microsoft.com/office/drawing/2014/main" id="{DF68CA75-FCF3-E682-E973-9AD210F1F650}"/>
              </a:ext>
            </a:extLst>
          </p:cNvPr>
          <p:cNvSpPr/>
          <p:nvPr/>
        </p:nvSpPr>
        <p:spPr>
          <a:xfrm>
            <a:off x="4294333" y="2568810"/>
            <a:ext cx="2495768" cy="360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入札（調達）情報検索</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5D61EF78-8C67-43DD-13FE-47C61CE28DDA}"/>
              </a:ext>
            </a:extLst>
          </p:cNvPr>
          <p:cNvSpPr/>
          <p:nvPr/>
        </p:nvSpPr>
        <p:spPr>
          <a:xfrm>
            <a:off x="4294333" y="3135039"/>
            <a:ext cx="2495768" cy="360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補助金情報検索</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D81DFD57-E333-B5B8-9023-ACD66E5FBFD7}"/>
              </a:ext>
            </a:extLst>
          </p:cNvPr>
          <p:cNvSpPr/>
          <p:nvPr/>
        </p:nvSpPr>
        <p:spPr>
          <a:xfrm>
            <a:off x="4294333" y="3706654"/>
            <a:ext cx="2495768" cy="360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募集情報検索</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cxnSp>
        <p:nvCxnSpPr>
          <p:cNvPr id="21" name="カギ線コネクタ 43">
            <a:extLst>
              <a:ext uri="{FF2B5EF4-FFF2-40B4-BE49-F238E27FC236}">
                <a16:creationId xmlns:a16="http://schemas.microsoft.com/office/drawing/2014/main" id="{7FB4AF1C-86BF-6C34-212E-C07070A12ACC}"/>
              </a:ext>
            </a:extLst>
          </p:cNvPr>
          <p:cNvCxnSpPr>
            <a:stCxn id="7" idx="3"/>
            <a:endCxn id="19" idx="1"/>
          </p:cNvCxnSpPr>
          <p:nvPr/>
        </p:nvCxnSpPr>
        <p:spPr>
          <a:xfrm>
            <a:off x="3856779" y="2748810"/>
            <a:ext cx="437554" cy="56622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カギ線コネクタ 44">
            <a:extLst>
              <a:ext uri="{FF2B5EF4-FFF2-40B4-BE49-F238E27FC236}">
                <a16:creationId xmlns:a16="http://schemas.microsoft.com/office/drawing/2014/main" id="{ADC644CA-1B18-A341-7080-728CF50A2931}"/>
              </a:ext>
            </a:extLst>
          </p:cNvPr>
          <p:cNvCxnSpPr>
            <a:stCxn id="26" idx="3"/>
            <a:endCxn id="7" idx="1"/>
          </p:cNvCxnSpPr>
          <p:nvPr/>
        </p:nvCxnSpPr>
        <p:spPr>
          <a:xfrm flipV="1">
            <a:off x="2055834" y="2748810"/>
            <a:ext cx="731126" cy="31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カギ線コネクタ 45">
            <a:extLst>
              <a:ext uri="{FF2B5EF4-FFF2-40B4-BE49-F238E27FC236}">
                <a16:creationId xmlns:a16="http://schemas.microsoft.com/office/drawing/2014/main" id="{ED2084DE-5122-5007-999A-72DEA6B08E7A}"/>
              </a:ext>
            </a:extLst>
          </p:cNvPr>
          <p:cNvCxnSpPr>
            <a:stCxn id="7" idx="3"/>
            <a:endCxn id="20" idx="1"/>
          </p:cNvCxnSpPr>
          <p:nvPr/>
        </p:nvCxnSpPr>
        <p:spPr>
          <a:xfrm>
            <a:off x="3856779" y="2748810"/>
            <a:ext cx="437554" cy="113784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カギ線コネクタ 48">
            <a:extLst>
              <a:ext uri="{FF2B5EF4-FFF2-40B4-BE49-F238E27FC236}">
                <a16:creationId xmlns:a16="http://schemas.microsoft.com/office/drawing/2014/main" id="{A9BBB5E0-7ABE-D695-61EA-A611F179D993}"/>
              </a:ext>
            </a:extLst>
          </p:cNvPr>
          <p:cNvCxnSpPr>
            <a:stCxn id="7" idx="3"/>
            <a:endCxn id="16" idx="1"/>
          </p:cNvCxnSpPr>
          <p:nvPr/>
        </p:nvCxnSpPr>
        <p:spPr>
          <a:xfrm>
            <a:off x="3856779" y="2748810"/>
            <a:ext cx="437554" cy="170945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図 25">
            <a:extLst>
              <a:ext uri="{FF2B5EF4-FFF2-40B4-BE49-F238E27FC236}">
                <a16:creationId xmlns:a16="http://schemas.microsoft.com/office/drawing/2014/main" id="{33DBC7C8-9354-C8EF-4313-B93B076AD39A}"/>
              </a:ext>
            </a:extLst>
          </p:cNvPr>
          <p:cNvPicPr>
            <a:picLocks noChangeAspect="1"/>
          </p:cNvPicPr>
          <p:nvPr/>
        </p:nvPicPr>
        <p:blipFill>
          <a:blip r:embed="rId2"/>
          <a:stretch>
            <a:fillRect/>
          </a:stretch>
        </p:blipFill>
        <p:spPr>
          <a:xfrm>
            <a:off x="626960" y="2523010"/>
            <a:ext cx="1428874" cy="457973"/>
          </a:xfrm>
          <a:prstGeom prst="rect">
            <a:avLst/>
          </a:prstGeom>
          <a:ln>
            <a:solidFill>
              <a:schemeClr val="tx1"/>
            </a:solidFill>
          </a:ln>
        </p:spPr>
      </p:pic>
      <p:sp>
        <p:nvSpPr>
          <p:cNvPr id="27" name="正方形/長方形 26">
            <a:extLst>
              <a:ext uri="{FF2B5EF4-FFF2-40B4-BE49-F238E27FC236}">
                <a16:creationId xmlns:a16="http://schemas.microsoft.com/office/drawing/2014/main" id="{37A79730-CFA5-CFBA-98A4-2C0DA4829458}"/>
              </a:ext>
            </a:extLst>
          </p:cNvPr>
          <p:cNvSpPr/>
          <p:nvPr/>
        </p:nvSpPr>
        <p:spPr>
          <a:xfrm>
            <a:off x="7227654" y="4861769"/>
            <a:ext cx="4324569"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民間企業で行う調達を</a:t>
            </a:r>
            <a:r>
              <a:rPr kumimoji="1" lang="en-US" altLang="ja-JP" sz="1050" dirty="0">
                <a:solidFill>
                  <a:schemeClr val="tx1"/>
                </a:solidFill>
                <a:latin typeface="BIZ UDPゴシック" panose="020B0400000000000000" pitchFamily="50" charset="-128"/>
                <a:ea typeface="BIZ UDPゴシック" panose="020B0400000000000000" pitchFamily="50" charset="-128"/>
              </a:rPr>
              <a:t>bJAMP</a:t>
            </a:r>
            <a:r>
              <a:rPr kumimoji="1" lang="ja-JP" altLang="en-US" sz="1050" dirty="0">
                <a:solidFill>
                  <a:schemeClr val="tx1"/>
                </a:solidFill>
                <a:latin typeface="BIZ UDPゴシック" panose="020B0400000000000000" pitchFamily="50" charset="-128"/>
                <a:ea typeface="BIZ UDPゴシック" panose="020B0400000000000000" pitchFamily="50" charset="-128"/>
              </a:rPr>
              <a:t>会員向けに公開し、セリ下げ等の入札を行うと共に、落札後の契約締結までをサポートします。</a:t>
            </a:r>
          </a:p>
        </p:txBody>
      </p:sp>
      <p:sp>
        <p:nvSpPr>
          <p:cNvPr id="28" name="正方形/長方形 27">
            <a:extLst>
              <a:ext uri="{FF2B5EF4-FFF2-40B4-BE49-F238E27FC236}">
                <a16:creationId xmlns:a16="http://schemas.microsoft.com/office/drawing/2014/main" id="{0D74CA8F-BD40-EB1D-87BB-8F7F04F69057}"/>
              </a:ext>
            </a:extLst>
          </p:cNvPr>
          <p:cNvSpPr/>
          <p:nvPr/>
        </p:nvSpPr>
        <p:spPr>
          <a:xfrm>
            <a:off x="7227654" y="5445270"/>
            <a:ext cx="4324569"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サプライチェーンに閉じた入札ができるサービスです。</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行政機関で行う指名競争入札に類似したものです。</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06D66221-17BA-9F95-8A92-86214C0CF5FD}"/>
              </a:ext>
            </a:extLst>
          </p:cNvPr>
          <p:cNvSpPr/>
          <p:nvPr/>
        </p:nvSpPr>
        <p:spPr>
          <a:xfrm>
            <a:off x="7227654" y="4278268"/>
            <a:ext cx="4324569"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latin typeface="BIZ UDPゴシック" panose="020B0400000000000000" pitchFamily="50" charset="-128"/>
                <a:ea typeface="BIZ UDPゴシック" panose="020B0400000000000000" pitchFamily="50" charset="-128"/>
              </a:rPr>
              <a:t>bJAMP</a:t>
            </a:r>
            <a:r>
              <a:rPr kumimoji="1" lang="ja-JP" altLang="en-US" sz="1050" dirty="0">
                <a:solidFill>
                  <a:schemeClr val="tx1"/>
                </a:solidFill>
                <a:latin typeface="BIZ UDPゴシック" panose="020B0400000000000000" pitchFamily="50" charset="-128"/>
                <a:ea typeface="BIZ UDPゴシック" panose="020B0400000000000000" pitchFamily="50" charset="-128"/>
              </a:rPr>
              <a:t>の民間企業向け入札プラットフォームの情報をシレールで検索できるようにします。</a:t>
            </a:r>
          </a:p>
        </p:txBody>
      </p:sp>
      <p:sp>
        <p:nvSpPr>
          <p:cNvPr id="30" name="正方形/長方形 29">
            <a:extLst>
              <a:ext uri="{FF2B5EF4-FFF2-40B4-BE49-F238E27FC236}">
                <a16:creationId xmlns:a16="http://schemas.microsoft.com/office/drawing/2014/main" id="{4E1D9B6E-7F86-88B1-54D1-472E90F4FF14}"/>
              </a:ext>
            </a:extLst>
          </p:cNvPr>
          <p:cNvSpPr/>
          <p:nvPr/>
        </p:nvSpPr>
        <p:spPr>
          <a:xfrm>
            <a:off x="7227654" y="2568810"/>
            <a:ext cx="4324569"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行政機関等の入札関連情報（</a:t>
            </a:r>
            <a:r>
              <a:rPr kumimoji="1" lang="en-US" altLang="ja-JP" sz="1050" dirty="0">
                <a:solidFill>
                  <a:schemeClr val="tx1"/>
                </a:solidFill>
                <a:latin typeface="BIZ UDPゴシック" panose="020B0400000000000000" pitchFamily="50" charset="-128"/>
                <a:ea typeface="BIZ UDPゴシック" panose="020B0400000000000000" pitchFamily="50" charset="-128"/>
              </a:rPr>
              <a:t>web</a:t>
            </a:r>
            <a:r>
              <a:rPr kumimoji="1" lang="ja-JP" altLang="en-US" sz="1050" dirty="0">
                <a:solidFill>
                  <a:schemeClr val="tx1"/>
                </a:solidFill>
                <a:latin typeface="BIZ UDPゴシック" panose="020B0400000000000000" pitchFamily="50" charset="-128"/>
                <a:ea typeface="BIZ UDPゴシック" panose="020B0400000000000000" pitchFamily="50" charset="-128"/>
              </a:rPr>
              <a:t>で公開されているもの）を収集しＡＩで分析・整理して検索できるようにするサービスです。</a:t>
            </a:r>
          </a:p>
        </p:txBody>
      </p:sp>
      <p:sp>
        <p:nvSpPr>
          <p:cNvPr id="31" name="正方形/長方形 30">
            <a:extLst>
              <a:ext uri="{FF2B5EF4-FFF2-40B4-BE49-F238E27FC236}">
                <a16:creationId xmlns:a16="http://schemas.microsoft.com/office/drawing/2014/main" id="{E64999DF-A04B-8DEE-41A5-E75B814871A7}"/>
              </a:ext>
            </a:extLst>
          </p:cNvPr>
          <p:cNvSpPr/>
          <p:nvPr/>
        </p:nvSpPr>
        <p:spPr>
          <a:xfrm>
            <a:off x="7227654" y="3135039"/>
            <a:ext cx="4324569"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BIZ UDPゴシック" panose="020B0400000000000000" pitchFamily="50" charset="-128"/>
                <a:ea typeface="BIZ UDPゴシック" panose="020B0400000000000000" pitchFamily="50" charset="-128"/>
              </a:rPr>
              <a:t>行政機関等の補助金情報（</a:t>
            </a:r>
            <a:r>
              <a:rPr lang="en-US" altLang="ja-JP" sz="1050" dirty="0">
                <a:solidFill>
                  <a:schemeClr val="tx1"/>
                </a:solidFill>
                <a:latin typeface="BIZ UDPゴシック" panose="020B0400000000000000" pitchFamily="50" charset="-128"/>
                <a:ea typeface="BIZ UDPゴシック" panose="020B0400000000000000" pitchFamily="50" charset="-128"/>
              </a:rPr>
              <a:t>web</a:t>
            </a:r>
            <a:r>
              <a:rPr lang="ja-JP" altLang="en-US" sz="1050" dirty="0">
                <a:solidFill>
                  <a:schemeClr val="tx1"/>
                </a:solidFill>
                <a:latin typeface="BIZ UDPゴシック" panose="020B0400000000000000" pitchFamily="50" charset="-128"/>
                <a:ea typeface="BIZ UDPゴシック" panose="020B0400000000000000" pitchFamily="50" charset="-128"/>
              </a:rPr>
              <a:t>で公開されているビジネス関連のもの）を収集しＡＩで分析・整理して検索できるようにするサービスです。</a:t>
            </a:r>
          </a:p>
        </p:txBody>
      </p:sp>
      <p:sp>
        <p:nvSpPr>
          <p:cNvPr id="32" name="正方形/長方形 31">
            <a:extLst>
              <a:ext uri="{FF2B5EF4-FFF2-40B4-BE49-F238E27FC236}">
                <a16:creationId xmlns:a16="http://schemas.microsoft.com/office/drawing/2014/main" id="{7B1BBCEC-E168-9706-DEDA-9AB7C8B92140}"/>
              </a:ext>
            </a:extLst>
          </p:cNvPr>
          <p:cNvSpPr/>
          <p:nvPr/>
        </p:nvSpPr>
        <p:spPr>
          <a:xfrm>
            <a:off x="7227654" y="3706654"/>
            <a:ext cx="4324569"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BIZ UDPゴシック" panose="020B0400000000000000" pitchFamily="50" charset="-128"/>
                <a:ea typeface="BIZ UDPゴシック" panose="020B0400000000000000" pitchFamily="50" charset="-128"/>
              </a:rPr>
              <a:t>行政機関等の募集情報（</a:t>
            </a:r>
            <a:r>
              <a:rPr lang="en-US" altLang="ja-JP" sz="1050" dirty="0">
                <a:solidFill>
                  <a:schemeClr val="tx1"/>
                </a:solidFill>
                <a:latin typeface="BIZ UDPゴシック" panose="020B0400000000000000" pitchFamily="50" charset="-128"/>
                <a:ea typeface="BIZ UDPゴシック" panose="020B0400000000000000" pitchFamily="50" charset="-128"/>
              </a:rPr>
              <a:t>web</a:t>
            </a:r>
            <a:r>
              <a:rPr lang="ja-JP" altLang="en-US" sz="1050" dirty="0">
                <a:solidFill>
                  <a:schemeClr val="tx1"/>
                </a:solidFill>
                <a:latin typeface="BIZ UDPゴシック" panose="020B0400000000000000" pitchFamily="50" charset="-128"/>
                <a:ea typeface="BIZ UDPゴシック" panose="020B0400000000000000" pitchFamily="50" charset="-128"/>
              </a:rPr>
              <a:t>で公開されているビジネス関連情報）を収集しＡＩで分析・整理して検索できるようにするサービスです。</a:t>
            </a:r>
          </a:p>
        </p:txBody>
      </p:sp>
      <p:cxnSp>
        <p:nvCxnSpPr>
          <p:cNvPr id="33" name="直線コネクタ 32">
            <a:extLst>
              <a:ext uri="{FF2B5EF4-FFF2-40B4-BE49-F238E27FC236}">
                <a16:creationId xmlns:a16="http://schemas.microsoft.com/office/drawing/2014/main" id="{38338CD5-4C4E-8C60-5E6B-66C9ED86B1CF}"/>
              </a:ext>
            </a:extLst>
          </p:cNvPr>
          <p:cNvCxnSpPr>
            <a:stCxn id="30" idx="1"/>
            <a:endCxn id="18" idx="3"/>
          </p:cNvCxnSpPr>
          <p:nvPr/>
        </p:nvCxnSpPr>
        <p:spPr>
          <a:xfrm flipH="1">
            <a:off x="6790101" y="2748810"/>
            <a:ext cx="43755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2C03C2A-CA52-6D48-2EEA-8B419B641141}"/>
              </a:ext>
            </a:extLst>
          </p:cNvPr>
          <p:cNvCxnSpPr>
            <a:stCxn id="31" idx="1"/>
            <a:endCxn id="19" idx="3"/>
          </p:cNvCxnSpPr>
          <p:nvPr/>
        </p:nvCxnSpPr>
        <p:spPr>
          <a:xfrm flipH="1">
            <a:off x="6790101" y="3315039"/>
            <a:ext cx="43755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7571203-AE18-D6AA-CEDC-ED664D9FD56F}"/>
              </a:ext>
            </a:extLst>
          </p:cNvPr>
          <p:cNvCxnSpPr>
            <a:stCxn id="32" idx="1"/>
            <a:endCxn id="20" idx="3"/>
          </p:cNvCxnSpPr>
          <p:nvPr/>
        </p:nvCxnSpPr>
        <p:spPr>
          <a:xfrm flipH="1">
            <a:off x="6790101" y="3886654"/>
            <a:ext cx="43755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83C34F5-CCD2-4918-F935-120D98BEB3D4}"/>
              </a:ext>
            </a:extLst>
          </p:cNvPr>
          <p:cNvCxnSpPr>
            <a:stCxn id="29" idx="1"/>
            <a:endCxn id="16" idx="3"/>
          </p:cNvCxnSpPr>
          <p:nvPr/>
        </p:nvCxnSpPr>
        <p:spPr>
          <a:xfrm flipH="1">
            <a:off x="6790101" y="4458268"/>
            <a:ext cx="43755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E23D648-34AD-C058-C42E-29CA63A82BC2}"/>
              </a:ext>
            </a:extLst>
          </p:cNvPr>
          <p:cNvCxnSpPr>
            <a:stCxn id="27" idx="1"/>
            <a:endCxn id="10" idx="3"/>
          </p:cNvCxnSpPr>
          <p:nvPr/>
        </p:nvCxnSpPr>
        <p:spPr>
          <a:xfrm flipH="1">
            <a:off x="6790101" y="5041769"/>
            <a:ext cx="43755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42D4289-013C-0581-0B44-99EE1BF561EC}"/>
              </a:ext>
            </a:extLst>
          </p:cNvPr>
          <p:cNvCxnSpPr>
            <a:stCxn id="28" idx="1"/>
            <a:endCxn id="11" idx="3"/>
          </p:cNvCxnSpPr>
          <p:nvPr/>
        </p:nvCxnSpPr>
        <p:spPr>
          <a:xfrm flipH="1">
            <a:off x="6790101" y="5625270"/>
            <a:ext cx="43755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3DDF9F70-FD7C-6FED-25A5-6A3299910379}"/>
              </a:ext>
            </a:extLst>
          </p:cNvPr>
          <p:cNvSpPr/>
          <p:nvPr/>
        </p:nvSpPr>
        <p:spPr>
          <a:xfrm>
            <a:off x="4294333" y="6032355"/>
            <a:ext cx="2495768"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民間入札（売却）</a:t>
            </a:r>
          </a:p>
        </p:txBody>
      </p:sp>
      <p:sp>
        <p:nvSpPr>
          <p:cNvPr id="40" name="正方形/長方形 39">
            <a:extLst>
              <a:ext uri="{FF2B5EF4-FFF2-40B4-BE49-F238E27FC236}">
                <a16:creationId xmlns:a16="http://schemas.microsoft.com/office/drawing/2014/main" id="{9F87981B-C216-06AB-2FF7-C82D1FF8E0A7}"/>
              </a:ext>
            </a:extLst>
          </p:cNvPr>
          <p:cNvSpPr/>
          <p:nvPr/>
        </p:nvSpPr>
        <p:spPr>
          <a:xfrm>
            <a:off x="7227654" y="6032355"/>
            <a:ext cx="4324569"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民間企業</a:t>
            </a:r>
            <a:r>
              <a:rPr lang="ja-JP" altLang="en-US" sz="1050" dirty="0">
                <a:solidFill>
                  <a:schemeClr val="tx1"/>
                </a:solidFill>
                <a:latin typeface="BIZ UDPゴシック" panose="020B0400000000000000" pitchFamily="50" charset="-128"/>
                <a:ea typeface="BIZ UDPゴシック" panose="020B0400000000000000" pitchFamily="50" charset="-128"/>
              </a:rPr>
              <a:t>で行う売却を</a:t>
            </a:r>
            <a:r>
              <a:rPr lang="en-US" altLang="ja-JP" sz="1050" dirty="0">
                <a:solidFill>
                  <a:schemeClr val="tx1"/>
                </a:solidFill>
                <a:latin typeface="BIZ UDPゴシック" panose="020B0400000000000000" pitchFamily="50" charset="-128"/>
                <a:ea typeface="BIZ UDPゴシック" panose="020B0400000000000000" pitchFamily="50" charset="-128"/>
              </a:rPr>
              <a:t>bJAMP</a:t>
            </a:r>
            <a:r>
              <a:rPr lang="ja-JP" altLang="en-US" sz="1050" dirty="0">
                <a:solidFill>
                  <a:schemeClr val="tx1"/>
                </a:solidFill>
                <a:latin typeface="BIZ UDPゴシック" panose="020B0400000000000000" pitchFamily="50" charset="-128"/>
                <a:ea typeface="BIZ UDPゴシック" panose="020B0400000000000000" pitchFamily="50" charset="-128"/>
              </a:rPr>
              <a:t>会員向けに公開し、セリ上げ等の入札を行うと共に、落札決定後の契約締結までをサポートします。</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cxnSp>
        <p:nvCxnSpPr>
          <p:cNvPr id="41" name="直線コネクタ 40">
            <a:extLst>
              <a:ext uri="{FF2B5EF4-FFF2-40B4-BE49-F238E27FC236}">
                <a16:creationId xmlns:a16="http://schemas.microsoft.com/office/drawing/2014/main" id="{1541F572-6D19-819F-A933-8E705C4FB1DF}"/>
              </a:ext>
            </a:extLst>
          </p:cNvPr>
          <p:cNvCxnSpPr>
            <a:stCxn id="40" idx="1"/>
            <a:endCxn id="39" idx="3"/>
          </p:cNvCxnSpPr>
          <p:nvPr/>
        </p:nvCxnSpPr>
        <p:spPr>
          <a:xfrm flipH="1">
            <a:off x="6790101" y="6212355"/>
            <a:ext cx="43755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D8AE697-1B84-4008-8696-5B29BE0D5EE5}"/>
              </a:ext>
            </a:extLst>
          </p:cNvPr>
          <p:cNvCxnSpPr>
            <a:stCxn id="9" idx="3"/>
            <a:endCxn id="39" idx="1"/>
          </p:cNvCxnSpPr>
          <p:nvPr/>
        </p:nvCxnSpPr>
        <p:spPr>
          <a:xfrm flipV="1">
            <a:off x="3856779" y="6212355"/>
            <a:ext cx="437554" cy="3973"/>
          </a:xfrm>
          <a:prstGeom prst="line">
            <a:avLst/>
          </a:prstGeom>
        </p:spPr>
        <p:style>
          <a:lnRef idx="1">
            <a:schemeClr val="dk1"/>
          </a:lnRef>
          <a:fillRef idx="0">
            <a:schemeClr val="dk1"/>
          </a:fillRef>
          <a:effectRef idx="0">
            <a:schemeClr val="dk1"/>
          </a:effectRef>
          <a:fontRef idx="minor">
            <a:schemeClr val="tx1"/>
          </a:fontRef>
        </p:style>
      </p:cxnSp>
      <p:pic>
        <p:nvPicPr>
          <p:cNvPr id="44" name="図 43">
            <a:extLst>
              <a:ext uri="{FF2B5EF4-FFF2-40B4-BE49-F238E27FC236}">
                <a16:creationId xmlns:a16="http://schemas.microsoft.com/office/drawing/2014/main" id="{68A16A31-AC10-6299-E823-078F86DBA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29" y="456849"/>
            <a:ext cx="2635411" cy="727010"/>
          </a:xfrm>
          <a:prstGeom prst="rect">
            <a:avLst/>
          </a:prstGeom>
        </p:spPr>
      </p:pic>
      <p:sp>
        <p:nvSpPr>
          <p:cNvPr id="45" name="正方形/長方形 44">
            <a:extLst>
              <a:ext uri="{FF2B5EF4-FFF2-40B4-BE49-F238E27FC236}">
                <a16:creationId xmlns:a16="http://schemas.microsoft.com/office/drawing/2014/main" id="{830C936F-53D6-B485-040D-938AD1C456F4}"/>
              </a:ext>
            </a:extLst>
          </p:cNvPr>
          <p:cNvSpPr/>
          <p:nvPr/>
        </p:nvSpPr>
        <p:spPr>
          <a:xfrm>
            <a:off x="3346503" y="529238"/>
            <a:ext cx="2888932" cy="646331"/>
          </a:xfrm>
          <a:prstGeom prst="rect">
            <a:avLst/>
          </a:prstGeom>
        </p:spPr>
        <p:txBody>
          <a:bodyPr wrap="none">
            <a:spAutoFit/>
          </a:bodyPr>
          <a:lstStyle/>
          <a:p>
            <a:r>
              <a:rPr lang="ja-JP" altLang="en-US" sz="3600" b="1" dirty="0">
                <a:solidFill>
                  <a:srgbClr val="1D807E"/>
                </a:solidFill>
                <a:latin typeface="BIZ UDPゴシック" panose="020B0400000000000000" pitchFamily="50" charset="-128"/>
                <a:ea typeface="BIZ UDPゴシック" panose="020B0400000000000000" pitchFamily="50" charset="-128"/>
              </a:rPr>
              <a:t>サービス紹介</a:t>
            </a:r>
            <a:endParaRPr lang="ja-JP" altLang="en-US" sz="3600" dirty="0">
              <a:solidFill>
                <a:srgbClr val="1D807E"/>
              </a:solidFill>
            </a:endParaRPr>
          </a:p>
        </p:txBody>
      </p:sp>
      <p:sp>
        <p:nvSpPr>
          <p:cNvPr id="46" name="スライド番号プレースホルダー 60"/>
          <p:cNvSpPr>
            <a:spLocks noGrp="1"/>
          </p:cNvSpPr>
          <p:nvPr>
            <p:ph type="sldNum" sz="quarter" idx="12"/>
          </p:nvPr>
        </p:nvSpPr>
        <p:spPr>
          <a:xfrm>
            <a:off x="11907361" y="6507182"/>
            <a:ext cx="293454" cy="365125"/>
          </a:xfrm>
        </p:spPr>
        <p:txBody>
          <a:bodyPr/>
          <a:lstStyle/>
          <a:p>
            <a:fld id="{3F3BB02A-1C3D-4A72-AFC3-3B1EE3DBE01E}" type="slidenum">
              <a:rPr kumimoji="1" lang="ja-JP" altLang="en-US" smtClean="0"/>
              <a:t>3</a:t>
            </a:fld>
            <a:endParaRPr kumimoji="1" lang="ja-JP" altLang="en-US" dirty="0"/>
          </a:p>
        </p:txBody>
      </p:sp>
    </p:spTree>
    <p:extLst>
      <p:ext uri="{BB962C8B-B14F-4D97-AF65-F5344CB8AC3E}">
        <p14:creationId xmlns:p14="http://schemas.microsoft.com/office/powerpoint/2010/main" val="9722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AAE53-E545-6068-A385-80B2DD5FC835}"/>
            </a:ext>
          </a:extLst>
        </p:cNvPr>
        <p:cNvGrpSpPr/>
        <p:nvPr/>
      </p:nvGrpSpPr>
      <p:grpSpPr>
        <a:xfrm>
          <a:off x="0" y="0"/>
          <a:ext cx="0" cy="0"/>
          <a:chOff x="0" y="0"/>
          <a:chExt cx="0" cy="0"/>
        </a:xfrm>
      </p:grpSpPr>
      <p:sp>
        <p:nvSpPr>
          <p:cNvPr id="5" name="AutoShape 2" descr="https://jpc-powerpoint.officeapps.live.com/pods/GetClipboardImage.ashx?Id=1b937871-c8f0-46fc-8f4d-4046b11f0840&amp;DC=GJP2&amp;pkey=10cfa91b-fd95-4538-ac9f-db5e4bbe03ff&amp;wdwaccluster=GJP2">
            <a:extLst>
              <a:ext uri="{FF2B5EF4-FFF2-40B4-BE49-F238E27FC236}">
                <a16:creationId xmlns:a16="http://schemas.microsoft.com/office/drawing/2014/main" id="{42D74130-0093-A3D7-6E60-CCE4ED486FA1}"/>
              </a:ext>
            </a:extLst>
          </p:cNvPr>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a:extLst>
              <a:ext uri="{FF2B5EF4-FFF2-40B4-BE49-F238E27FC236}">
                <a16:creationId xmlns:a16="http://schemas.microsoft.com/office/drawing/2014/main" id="{D2707309-6B43-F469-DB95-3CE18EC8A6A9}"/>
              </a:ext>
            </a:extLst>
          </p:cNvPr>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➊ </a:t>
            </a:r>
            <a:r>
              <a:rPr lang="ja-JP" altLang="en-US" sz="2400" b="1" dirty="0" smtClean="0">
                <a:solidFill>
                  <a:schemeClr val="bg1"/>
                </a:solidFill>
                <a:latin typeface="HGS創英角ﾎﾟｯﾌﾟ体" panose="040B0A00000000000000" pitchFamily="50" charset="-128"/>
                <a:ea typeface="HGS創英角ﾎﾟｯﾌﾟ体" panose="040B0A00000000000000" pitchFamily="50" charset="-128"/>
              </a:rPr>
              <a:t>シレール</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の</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背景</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715C84FC-858C-0D64-537D-E03ADDC4CBA3}"/>
              </a:ext>
            </a:extLst>
          </p:cNvPr>
          <p:cNvGrpSpPr/>
          <p:nvPr/>
        </p:nvGrpSpPr>
        <p:grpSpPr>
          <a:xfrm>
            <a:off x="2027066" y="923828"/>
            <a:ext cx="7471571" cy="5243582"/>
            <a:chOff x="-621866" y="942682"/>
            <a:chExt cx="7471571" cy="5243582"/>
          </a:xfrm>
        </p:grpSpPr>
        <p:graphicFrame>
          <p:nvGraphicFramePr>
            <p:cNvPr id="4" name="グラフ 3">
              <a:extLst>
                <a:ext uri="{FF2B5EF4-FFF2-40B4-BE49-F238E27FC236}">
                  <a16:creationId xmlns:a16="http://schemas.microsoft.com/office/drawing/2014/main" id="{1116682C-33DA-78B6-0C2A-34602AD83724}"/>
                </a:ext>
              </a:extLst>
            </p:cNvPr>
            <p:cNvGraphicFramePr/>
            <p:nvPr>
              <p:extLst>
                <p:ext uri="{D42A27DB-BD31-4B8C-83A1-F6EECF244321}">
                  <p14:modId xmlns:p14="http://schemas.microsoft.com/office/powerpoint/2010/main" val="2139594623"/>
                </p:ext>
              </p:extLst>
            </p:nvPr>
          </p:nvGraphicFramePr>
          <p:xfrm>
            <a:off x="-621866" y="1084277"/>
            <a:ext cx="3684106" cy="3538331"/>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845B55BC-C5DF-AC34-484B-FE3C6D49D6B5}"/>
                </a:ext>
              </a:extLst>
            </p:cNvPr>
            <p:cNvSpPr/>
            <p:nvPr/>
          </p:nvSpPr>
          <p:spPr>
            <a:xfrm>
              <a:off x="-105186" y="5145566"/>
              <a:ext cx="3005951" cy="246221"/>
            </a:xfrm>
            <a:prstGeom prst="rect">
              <a:avLst/>
            </a:prstGeom>
          </p:spPr>
          <p:txBody>
            <a:bodyPr wrap="none">
              <a:spAutoFit/>
            </a:bodyPr>
            <a:lstStyle/>
            <a:p>
              <a:r>
                <a:rPr lang="ja-JP" altLang="en-US" sz="1000" dirty="0">
                  <a:latin typeface="+mn-ea"/>
                </a:rPr>
                <a:t>出典：「官公需の手引」最新版より、中小企業庁</a:t>
              </a:r>
            </a:p>
          </p:txBody>
        </p:sp>
        <p:graphicFrame>
          <p:nvGraphicFramePr>
            <p:cNvPr id="7" name="グラフ 6">
              <a:extLst>
                <a:ext uri="{FF2B5EF4-FFF2-40B4-BE49-F238E27FC236}">
                  <a16:creationId xmlns:a16="http://schemas.microsoft.com/office/drawing/2014/main" id="{856E5529-C712-2EAE-5467-3323540EA9D5}"/>
                </a:ext>
              </a:extLst>
            </p:cNvPr>
            <p:cNvGraphicFramePr/>
            <p:nvPr>
              <p:extLst>
                <p:ext uri="{D42A27DB-BD31-4B8C-83A1-F6EECF244321}">
                  <p14:modId xmlns:p14="http://schemas.microsoft.com/office/powerpoint/2010/main" val="3600177400"/>
                </p:ext>
              </p:extLst>
            </p:nvPr>
          </p:nvGraphicFramePr>
          <p:xfrm>
            <a:off x="3287824" y="942682"/>
            <a:ext cx="3452190" cy="3993182"/>
          </p:xfrm>
          <a:graphic>
            <a:graphicData uri="http://schemas.openxmlformats.org/drawingml/2006/chart">
              <c:chart xmlns:c="http://schemas.openxmlformats.org/drawingml/2006/chart" xmlns:r="http://schemas.openxmlformats.org/officeDocument/2006/relationships" r:id="rId4"/>
            </a:graphicData>
          </a:graphic>
        </p:graphicFrame>
        <p:sp>
          <p:nvSpPr>
            <p:cNvPr id="9" name="正方形/長方形 8">
              <a:extLst>
                <a:ext uri="{FF2B5EF4-FFF2-40B4-BE49-F238E27FC236}">
                  <a16:creationId xmlns:a16="http://schemas.microsoft.com/office/drawing/2014/main" id="{827A7206-8284-A6E0-DA08-C0FC6AD13F00}"/>
                </a:ext>
              </a:extLst>
            </p:cNvPr>
            <p:cNvSpPr/>
            <p:nvPr/>
          </p:nvSpPr>
          <p:spPr>
            <a:xfrm>
              <a:off x="3738993" y="3605912"/>
              <a:ext cx="2574744" cy="369332"/>
            </a:xfrm>
            <a:prstGeom prst="rect">
              <a:avLst/>
            </a:prstGeom>
          </p:spPr>
          <p:txBody>
            <a:bodyPr wrap="none">
              <a:spAutoFit/>
            </a:bodyPr>
            <a:lstStyle/>
            <a:p>
              <a:r>
                <a:rPr lang="ja-JP" altLang="en-US" b="1" dirty="0">
                  <a:latin typeface="+mj-ea"/>
                  <a:ea typeface="+mj-ea"/>
                </a:rPr>
                <a:t>国内の企業数 </a:t>
              </a:r>
              <a:r>
                <a:rPr lang="en-US" altLang="ja-JP" b="1" dirty="0">
                  <a:latin typeface="+mj-ea"/>
                  <a:ea typeface="+mj-ea"/>
                </a:rPr>
                <a:t>358</a:t>
              </a:r>
              <a:r>
                <a:rPr lang="ja-JP" altLang="en-US" b="1" dirty="0">
                  <a:latin typeface="+mj-ea"/>
                  <a:ea typeface="+mj-ea"/>
                </a:rPr>
                <a:t>万社</a:t>
              </a:r>
            </a:p>
          </p:txBody>
        </p:sp>
        <p:sp>
          <p:nvSpPr>
            <p:cNvPr id="10" name="正方形/長方形 9">
              <a:extLst>
                <a:ext uri="{FF2B5EF4-FFF2-40B4-BE49-F238E27FC236}">
                  <a16:creationId xmlns:a16="http://schemas.microsoft.com/office/drawing/2014/main" id="{89162B14-E160-0DA2-8812-1C761566D2BF}"/>
                </a:ext>
              </a:extLst>
            </p:cNvPr>
            <p:cNvSpPr/>
            <p:nvPr/>
          </p:nvSpPr>
          <p:spPr>
            <a:xfrm>
              <a:off x="3444418" y="5120649"/>
              <a:ext cx="3405287" cy="415498"/>
            </a:xfrm>
            <a:prstGeom prst="rect">
              <a:avLst/>
            </a:prstGeom>
          </p:spPr>
          <p:txBody>
            <a:bodyPr wrap="square">
              <a:spAutoFit/>
            </a:bodyPr>
            <a:lstStyle/>
            <a:p>
              <a:r>
                <a:rPr lang="ja-JP" altLang="en-US" sz="1000" dirty="0"/>
                <a:t>出典：</a:t>
              </a:r>
              <a:r>
                <a:rPr lang="en-US" altLang="ja-JP" sz="1000" dirty="0"/>
                <a:t>2021</a:t>
              </a:r>
              <a:r>
                <a:rPr lang="ja-JP" altLang="en-US" sz="1000" dirty="0"/>
                <a:t>年版中小企業白書、経済センサス</a:t>
              </a:r>
              <a:r>
                <a:rPr lang="en-US" altLang="ja-JP" sz="1000" dirty="0"/>
                <a:t>2016</a:t>
              </a:r>
              <a:r>
                <a:rPr lang="ja-JP" altLang="en-US" sz="1000" dirty="0"/>
                <a:t>年</a:t>
              </a:r>
              <a:endParaRPr lang="en-US" altLang="ja-JP" sz="1000" dirty="0"/>
            </a:p>
            <a:p>
              <a:r>
                <a:rPr lang="ja-JP" altLang="en-US" sz="1000" dirty="0"/>
                <a:t>　　　令和</a:t>
              </a:r>
              <a:r>
                <a:rPr lang="en-US" altLang="ja-JP" sz="1000" dirty="0"/>
                <a:t>2</a:t>
              </a:r>
              <a:r>
                <a:rPr lang="ja-JP" altLang="en-US" sz="1000" dirty="0"/>
                <a:t>年度行政事業レビューシートなど</a:t>
              </a:r>
            </a:p>
          </p:txBody>
        </p:sp>
        <p:sp>
          <p:nvSpPr>
            <p:cNvPr id="11" name="正方形/長方形 10">
              <a:extLst>
                <a:ext uri="{FF2B5EF4-FFF2-40B4-BE49-F238E27FC236}">
                  <a16:creationId xmlns:a16="http://schemas.microsoft.com/office/drawing/2014/main" id="{95E79DE3-CD45-B473-258A-E13F1B2B227E}"/>
                </a:ext>
              </a:extLst>
            </p:cNvPr>
            <p:cNvSpPr/>
            <p:nvPr/>
          </p:nvSpPr>
          <p:spPr>
            <a:xfrm>
              <a:off x="266259" y="5601489"/>
              <a:ext cx="6210013" cy="584775"/>
            </a:xfrm>
            <a:prstGeom prst="rect">
              <a:avLst/>
            </a:prstGeom>
            <a:ln>
              <a:solidFill>
                <a:schemeClr val="accent1"/>
              </a:solidFill>
            </a:ln>
          </p:spPr>
          <p:txBody>
            <a:bodyPr wrap="square" anchor="b" anchorCtr="0">
              <a:spAutoFit/>
            </a:bodyPr>
            <a:lstStyle/>
            <a:p>
              <a:pPr algn="dist"/>
              <a:r>
                <a:rPr lang="ja-JP" altLang="en-US" sz="1600" dirty="0">
                  <a:solidFill>
                    <a:schemeClr val="tx2"/>
                  </a:solidFill>
                  <a:latin typeface="HG丸ｺﾞｼｯｸM-PRO" panose="020F0600000000000000" pitchFamily="50" charset="-128"/>
                  <a:ea typeface="HG丸ｺﾞｼｯｸM-PRO" panose="020F0600000000000000" pitchFamily="50" charset="-128"/>
                </a:rPr>
                <a:t>官公需は巨大市場。入札に参加する事業者はさらに増える見込み*</a:t>
              </a:r>
            </a:p>
            <a:p>
              <a:pPr algn="dist"/>
              <a:r>
                <a:rPr lang="ja-JP" altLang="en-US" sz="1600" dirty="0">
                  <a:solidFill>
                    <a:schemeClr val="tx2"/>
                  </a:solidFill>
                  <a:latin typeface="HG丸ｺﾞｼｯｸM-PRO" panose="020F0600000000000000" pitchFamily="50" charset="-128"/>
                  <a:ea typeface="HG丸ｺﾞｼｯｸM-PRO" panose="020F0600000000000000" pitchFamily="50" charset="-128"/>
                </a:rPr>
                <a:t>情報は不可欠。先行プレーヤーはいるが、大きな</a:t>
              </a:r>
              <a:r>
                <a:rPr lang="ja-JP" altLang="en-US" sz="1600" b="1" u="sng" dirty="0">
                  <a:solidFill>
                    <a:schemeClr val="tx2"/>
                  </a:solidFill>
                  <a:latin typeface="HG丸ｺﾞｼｯｸM-PRO" panose="020F0600000000000000" pitchFamily="50" charset="-128"/>
                  <a:ea typeface="HG丸ｺﾞｼｯｸM-PRO" panose="020F0600000000000000" pitchFamily="50" charset="-128"/>
                </a:rPr>
                <a:t>参入余地あり</a:t>
              </a:r>
            </a:p>
          </p:txBody>
        </p:sp>
      </p:grpSp>
      <p:sp>
        <p:nvSpPr>
          <p:cNvPr id="20" name="正方形/長方形 19">
            <a:extLst>
              <a:ext uri="{FF2B5EF4-FFF2-40B4-BE49-F238E27FC236}">
                <a16:creationId xmlns:a16="http://schemas.microsoft.com/office/drawing/2014/main" id="{3F78388B-B96F-6B62-387F-F1D11994B37B}"/>
              </a:ext>
            </a:extLst>
          </p:cNvPr>
          <p:cNvSpPr/>
          <p:nvPr/>
        </p:nvSpPr>
        <p:spPr>
          <a:xfrm>
            <a:off x="3087399" y="6232752"/>
            <a:ext cx="3437276" cy="215444"/>
          </a:xfrm>
          <a:prstGeom prst="rect">
            <a:avLst/>
          </a:prstGeom>
        </p:spPr>
        <p:txBody>
          <a:bodyPr wrap="square">
            <a:spAutoFit/>
          </a:bodyPr>
          <a:lstStyle/>
          <a:p>
            <a:r>
              <a:rPr lang="ja-JP" altLang="en-US" sz="800" dirty="0">
                <a:latin typeface="メイリオ" panose="020B0604030504040204" pitchFamily="50" charset="-128"/>
                <a:ea typeface="メイリオ" panose="020B0604030504040204" pitchFamily="50" charset="-128"/>
              </a:rPr>
              <a:t>*中小企業庁「中小企業者に関する国等の契約の基本方針」などによる</a:t>
            </a:r>
          </a:p>
        </p:txBody>
      </p:sp>
      <p:sp>
        <p:nvSpPr>
          <p:cNvPr id="22" name="スライド番号プレースホルダー 60"/>
          <p:cNvSpPr>
            <a:spLocks noGrp="1"/>
          </p:cNvSpPr>
          <p:nvPr>
            <p:ph type="sldNum" sz="quarter" idx="12"/>
          </p:nvPr>
        </p:nvSpPr>
        <p:spPr>
          <a:xfrm>
            <a:off x="11907361" y="6507182"/>
            <a:ext cx="293454" cy="365125"/>
          </a:xfrm>
        </p:spPr>
        <p:txBody>
          <a:bodyPr/>
          <a:lstStyle/>
          <a:p>
            <a:fld id="{3F3BB02A-1C3D-4A72-AFC3-3B1EE3DBE01E}" type="slidenum">
              <a:rPr kumimoji="1" lang="ja-JP" altLang="en-US" smtClean="0"/>
              <a:t>4</a:t>
            </a:fld>
            <a:endParaRPr kumimoji="1" lang="ja-JP" altLang="en-US" dirty="0"/>
          </a:p>
        </p:txBody>
      </p:sp>
    </p:spTree>
    <p:extLst>
      <p:ext uri="{BB962C8B-B14F-4D97-AF65-F5344CB8AC3E}">
        <p14:creationId xmlns:p14="http://schemas.microsoft.com/office/powerpoint/2010/main" val="318383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7038-9FE0-23C3-3D02-A494151680F2}"/>
            </a:ext>
          </a:extLst>
        </p:cNvPr>
        <p:cNvGrpSpPr/>
        <p:nvPr/>
      </p:nvGrpSpPr>
      <p:grpSpPr>
        <a:xfrm>
          <a:off x="0" y="0"/>
          <a:ext cx="0" cy="0"/>
          <a:chOff x="0" y="0"/>
          <a:chExt cx="0" cy="0"/>
        </a:xfrm>
      </p:grpSpPr>
      <p:sp>
        <p:nvSpPr>
          <p:cNvPr id="5" name="AutoShape 2" descr="https://jpc-powerpoint.officeapps.live.com/pods/GetClipboardImage.ashx?Id=1b937871-c8f0-46fc-8f4d-4046b11f0840&amp;DC=GJP2&amp;pkey=10cfa91b-fd95-4538-ac9f-db5e4bbe03ff&amp;wdwaccluster=GJP2">
            <a:extLst>
              <a:ext uri="{FF2B5EF4-FFF2-40B4-BE49-F238E27FC236}">
                <a16:creationId xmlns:a16="http://schemas.microsoft.com/office/drawing/2014/main" id="{01432E0D-3603-DDFF-5F6A-F6C840503BEA}"/>
              </a:ext>
            </a:extLst>
          </p:cNvPr>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a:extLst>
              <a:ext uri="{FF2B5EF4-FFF2-40B4-BE49-F238E27FC236}">
                <a16:creationId xmlns:a16="http://schemas.microsoft.com/office/drawing/2014/main" id="{5135B531-6BDC-908A-053C-F8F11E700B89}"/>
              </a:ext>
            </a:extLst>
          </p:cNvPr>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smtClean="0">
                <a:solidFill>
                  <a:schemeClr val="bg1"/>
                </a:solidFill>
                <a:latin typeface="BIZ UDPゴシック" panose="020B0400000000000000" pitchFamily="50" charset="-128"/>
                <a:ea typeface="BIZ UDPゴシック" panose="020B0400000000000000" pitchFamily="50" charset="-128"/>
              </a:rPr>
              <a:t>➊ </a:t>
            </a:r>
            <a:r>
              <a:rPr lang="ja-JP" altLang="en-US" sz="2400" b="1" dirty="0" smtClean="0">
                <a:solidFill>
                  <a:schemeClr val="bg1"/>
                </a:solidFill>
                <a:latin typeface="HGS創英角ﾎﾟｯﾌﾟ体" panose="040B0A00000000000000" pitchFamily="50" charset="-128"/>
                <a:ea typeface="HGS創英角ﾎﾟｯﾌﾟ体" panose="040B0A00000000000000" pitchFamily="50" charset="-128"/>
              </a:rPr>
              <a:t>シレール</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400" b="1" dirty="0">
                <a:solidFill>
                  <a:schemeClr val="bg1"/>
                </a:solidFill>
                <a:latin typeface="BIZ UDPゴシック" panose="020B0400000000000000" pitchFamily="50" charset="-128"/>
                <a:ea typeface="BIZ UDPゴシック" panose="020B0400000000000000" pitchFamily="50" charset="-128"/>
              </a:rPr>
              <a:t>の</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背景</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DE3942C-41B6-F9DE-65E3-7A5B1B780FE1}"/>
              </a:ext>
            </a:extLst>
          </p:cNvPr>
          <p:cNvSpPr txBox="1"/>
          <p:nvPr/>
        </p:nvSpPr>
        <p:spPr>
          <a:xfrm>
            <a:off x="246668" y="642981"/>
            <a:ext cx="11698664" cy="6057043"/>
          </a:xfrm>
          <a:prstGeom prst="rect">
            <a:avLst/>
          </a:prstGeom>
          <a:noFill/>
        </p:spPr>
        <p:txBody>
          <a:bodyPr wrap="square" rtlCol="0">
            <a:spAutoFit/>
          </a:bodyPr>
          <a:lstStyle/>
          <a:p>
            <a:pPr marL="447675" indent="-447675">
              <a:lnSpc>
                <a:spcPct val="130000"/>
              </a:lnSpc>
              <a:spcBef>
                <a:spcPts val="600"/>
              </a:spcBef>
              <a:spcAft>
                <a:spcPts val="600"/>
              </a:spcAft>
              <a:buClr>
                <a:srgbClr val="1D807E"/>
              </a:buClr>
              <a:buFont typeface="Wingdings" panose="05000000000000000000" pitchFamily="2" charset="2"/>
              <a:buChar char="n"/>
            </a:pPr>
            <a:r>
              <a:rPr lang="ja-JP" altLang="en-US" b="1" spc="100" dirty="0" smtClean="0">
                <a:latin typeface="BIZ UDPゴシック" panose="020B0400000000000000" pitchFamily="50" charset="-128"/>
                <a:ea typeface="BIZ UDPゴシック" panose="020B0400000000000000" pitchFamily="50" charset="-128"/>
              </a:rPr>
              <a:t>国</a:t>
            </a:r>
            <a:r>
              <a:rPr lang="ja-JP" altLang="en-US" b="1" spc="100" dirty="0">
                <a:latin typeface="BIZ UDPゴシック" panose="020B0400000000000000" pitchFamily="50" charset="-128"/>
                <a:ea typeface="BIZ UDPゴシック" panose="020B0400000000000000" pitchFamily="50" charset="-128"/>
              </a:rPr>
              <a:t>や地方公共団体など官公庁の調達は、法律により原則として入札を要する</a:t>
            </a:r>
            <a:r>
              <a:rPr lang="ja-JP" altLang="en-US" b="1" spc="100" dirty="0" smtClean="0">
                <a:latin typeface="BIZ UDPゴシック" panose="020B0400000000000000" pitchFamily="50" charset="-128"/>
                <a:ea typeface="BIZ UDPゴシック" panose="020B0400000000000000" pitchFamily="50" charset="-128"/>
              </a:rPr>
              <a:t>。                              その</a:t>
            </a:r>
            <a:r>
              <a:rPr lang="ja-JP" altLang="en-US" b="1" spc="100" dirty="0">
                <a:latin typeface="BIZ UDPゴシック" panose="020B0400000000000000" pitchFamily="50" charset="-128"/>
                <a:ea typeface="BIZ UDPゴシック" panose="020B0400000000000000" pitchFamily="50" charset="-128"/>
              </a:rPr>
              <a:t>規模はトータルで年間</a:t>
            </a:r>
            <a:r>
              <a:rPr lang="en-US" altLang="ja-JP" b="1" spc="100" dirty="0">
                <a:latin typeface="BIZ UDPゴシック" panose="020B0400000000000000" pitchFamily="50" charset="-128"/>
                <a:ea typeface="BIZ UDPゴシック" panose="020B0400000000000000" pitchFamily="50" charset="-128"/>
              </a:rPr>
              <a:t>175</a:t>
            </a:r>
            <a:r>
              <a:rPr lang="ja-JP" altLang="en-US" b="1" spc="100" dirty="0">
                <a:latin typeface="BIZ UDPゴシック" panose="020B0400000000000000" pitchFamily="50" charset="-128"/>
                <a:ea typeface="BIZ UDPゴシック" panose="020B0400000000000000" pitchFamily="50" charset="-128"/>
              </a:rPr>
              <a:t>万件、金額にして</a:t>
            </a:r>
            <a:r>
              <a:rPr lang="en-US" altLang="ja-JP" b="1" spc="100" dirty="0">
                <a:latin typeface="BIZ UDPゴシック" panose="020B0400000000000000" pitchFamily="50" charset="-128"/>
                <a:ea typeface="BIZ UDPゴシック" panose="020B0400000000000000" pitchFamily="50" charset="-128"/>
              </a:rPr>
              <a:t>21</a:t>
            </a:r>
            <a:r>
              <a:rPr lang="ja-JP" altLang="en-US" b="1" spc="100" dirty="0">
                <a:latin typeface="BIZ UDPゴシック" panose="020B0400000000000000" pitchFamily="50" charset="-128"/>
                <a:ea typeface="BIZ UDPゴシック" panose="020B0400000000000000" pitchFamily="50" charset="-128"/>
              </a:rPr>
              <a:t>兆円超。</a:t>
            </a:r>
            <a:endParaRPr lang="en-US" altLang="ja-JP" b="1" spc="100" dirty="0">
              <a:latin typeface="BIZ UDPゴシック" panose="020B0400000000000000" pitchFamily="50" charset="-128"/>
              <a:ea typeface="BIZ UDPゴシック" panose="020B0400000000000000" pitchFamily="50" charset="-128"/>
            </a:endParaRPr>
          </a:p>
          <a:p>
            <a:pPr marL="447675" indent="-447675">
              <a:lnSpc>
                <a:spcPct val="130000"/>
              </a:lnSpc>
              <a:spcBef>
                <a:spcPts val="600"/>
              </a:spcBef>
              <a:spcAft>
                <a:spcPts val="600"/>
              </a:spcAft>
              <a:buClr>
                <a:srgbClr val="1D807E"/>
              </a:buClr>
              <a:buFont typeface="Wingdings" panose="05000000000000000000" pitchFamily="2" charset="2"/>
              <a:buChar char="n"/>
            </a:pPr>
            <a:r>
              <a:rPr lang="ja-JP" altLang="en-US" b="1" spc="100" dirty="0" smtClean="0">
                <a:latin typeface="BIZ UDPゴシック" panose="020B0400000000000000" pitchFamily="50" charset="-128"/>
                <a:ea typeface="BIZ UDPゴシック" panose="020B0400000000000000" pitchFamily="50" charset="-128"/>
              </a:rPr>
              <a:t>日本</a:t>
            </a:r>
            <a:r>
              <a:rPr lang="ja-JP" altLang="en-US" b="1" spc="100" dirty="0">
                <a:latin typeface="BIZ UDPゴシック" panose="020B0400000000000000" pitchFamily="50" charset="-128"/>
                <a:ea typeface="BIZ UDPゴシック" panose="020B0400000000000000" pitchFamily="50" charset="-128"/>
              </a:rPr>
              <a:t>の企業数は</a:t>
            </a:r>
            <a:r>
              <a:rPr lang="en-US" altLang="ja-JP" b="1" spc="100" dirty="0">
                <a:latin typeface="BIZ UDPゴシック" panose="020B0400000000000000" pitchFamily="50" charset="-128"/>
                <a:ea typeface="BIZ UDPゴシック" panose="020B0400000000000000" pitchFamily="50" charset="-128"/>
              </a:rPr>
              <a:t>358</a:t>
            </a:r>
            <a:r>
              <a:rPr lang="ja-JP" altLang="en-US" b="1" spc="100" dirty="0">
                <a:latin typeface="BIZ UDPゴシック" panose="020B0400000000000000" pitchFamily="50" charset="-128"/>
                <a:ea typeface="BIZ UDPゴシック" panose="020B0400000000000000" pitchFamily="50" charset="-128"/>
              </a:rPr>
              <a:t>万社。うち落札実績ある企業は</a:t>
            </a:r>
            <a:r>
              <a:rPr lang="en-US" altLang="ja-JP" b="1" spc="100" dirty="0">
                <a:latin typeface="BIZ UDPゴシック" panose="020B0400000000000000" pitchFamily="50" charset="-128"/>
                <a:ea typeface="BIZ UDPゴシック" panose="020B0400000000000000" pitchFamily="50" charset="-128"/>
              </a:rPr>
              <a:t>40</a:t>
            </a:r>
            <a:r>
              <a:rPr lang="ja-JP" altLang="en-US" b="1" spc="100" dirty="0">
                <a:latin typeface="BIZ UDPゴシック" panose="020B0400000000000000" pitchFamily="50" charset="-128"/>
                <a:ea typeface="BIZ UDPゴシック" panose="020B0400000000000000" pitchFamily="50" charset="-128"/>
              </a:rPr>
              <a:t>万社、入札参加資格の全省庁統一資格を</a:t>
            </a:r>
            <a:r>
              <a:rPr lang="ja-JP" altLang="en-US" b="1" spc="100" dirty="0" smtClean="0">
                <a:latin typeface="BIZ UDPゴシック" panose="020B0400000000000000" pitchFamily="50" charset="-128"/>
                <a:ea typeface="BIZ UDPゴシック" panose="020B0400000000000000" pitchFamily="50" charset="-128"/>
              </a:rPr>
              <a:t>有する　　企業</a:t>
            </a:r>
            <a:r>
              <a:rPr lang="ja-JP" altLang="en-US" b="1" spc="100" dirty="0">
                <a:latin typeface="BIZ UDPゴシック" panose="020B0400000000000000" pitchFamily="50" charset="-128"/>
                <a:ea typeface="BIZ UDPゴシック" panose="020B0400000000000000" pitchFamily="50" charset="-128"/>
              </a:rPr>
              <a:t>は</a:t>
            </a:r>
            <a:r>
              <a:rPr lang="en-US" altLang="ja-JP" b="1" spc="100" dirty="0">
                <a:latin typeface="BIZ UDPゴシック" panose="020B0400000000000000" pitchFamily="50" charset="-128"/>
                <a:ea typeface="BIZ UDPゴシック" panose="020B0400000000000000" pitchFamily="50" charset="-128"/>
              </a:rPr>
              <a:t>6.3</a:t>
            </a:r>
            <a:r>
              <a:rPr lang="ja-JP" altLang="en-US" b="1" spc="100" dirty="0">
                <a:latin typeface="BIZ UDPゴシック" panose="020B0400000000000000" pitchFamily="50" charset="-128"/>
                <a:ea typeface="BIZ UDPゴシック" panose="020B0400000000000000" pitchFamily="50" charset="-128"/>
              </a:rPr>
              <a:t>万社に過ぎない。中小企業を中心に官公需にビジネスチャンスを見出す企業を増やしたい。</a:t>
            </a:r>
            <a:endParaRPr lang="en-US" altLang="ja-JP" b="1" spc="100" dirty="0">
              <a:latin typeface="BIZ UDPゴシック" panose="020B0400000000000000" pitchFamily="50" charset="-128"/>
              <a:ea typeface="BIZ UDPゴシック" panose="020B0400000000000000" pitchFamily="50" charset="-128"/>
            </a:endParaRPr>
          </a:p>
          <a:p>
            <a:pPr marL="447675" indent="-447675">
              <a:lnSpc>
                <a:spcPct val="130000"/>
              </a:lnSpc>
              <a:spcBef>
                <a:spcPts val="600"/>
              </a:spcBef>
              <a:spcAft>
                <a:spcPts val="600"/>
              </a:spcAft>
              <a:buClr>
                <a:srgbClr val="1D807E"/>
              </a:buClr>
              <a:buFont typeface="Wingdings" panose="05000000000000000000" pitchFamily="2" charset="2"/>
              <a:buChar char="n"/>
            </a:pPr>
            <a:r>
              <a:rPr lang="ja-JP" altLang="en-US" b="1" spc="100" dirty="0" smtClean="0">
                <a:latin typeface="BIZ UDPゴシック" panose="020B0400000000000000" pitchFamily="50" charset="-128"/>
                <a:ea typeface="BIZ UDPゴシック" panose="020B0400000000000000" pitchFamily="50" charset="-128"/>
              </a:rPr>
              <a:t>ところが</a:t>
            </a:r>
            <a:r>
              <a:rPr lang="ja-JP" altLang="en-US" b="1" spc="100" dirty="0">
                <a:latin typeface="BIZ UDPゴシック" panose="020B0400000000000000" pitchFamily="50" charset="-128"/>
                <a:ea typeface="BIZ UDPゴシック" panose="020B0400000000000000" pitchFamily="50" charset="-128"/>
              </a:rPr>
              <a:t>官公庁の入札告示は、省庁・地方機関、自治体など団体ごとに行われるが、仕様や要件に関する情報の質がバラバラで、一覧して比較が難しい。</a:t>
            </a:r>
            <a:endParaRPr lang="en-US" altLang="ja-JP" b="1" spc="100" dirty="0">
              <a:latin typeface="BIZ UDPゴシック" panose="020B0400000000000000" pitchFamily="50" charset="-128"/>
              <a:ea typeface="BIZ UDPゴシック" panose="020B0400000000000000" pitchFamily="50" charset="-128"/>
            </a:endParaRPr>
          </a:p>
          <a:p>
            <a:pPr marL="447675" indent="-447675">
              <a:lnSpc>
                <a:spcPct val="130000"/>
              </a:lnSpc>
              <a:spcBef>
                <a:spcPts val="600"/>
              </a:spcBef>
              <a:spcAft>
                <a:spcPts val="600"/>
              </a:spcAft>
              <a:buClr>
                <a:srgbClr val="1D807E"/>
              </a:buClr>
              <a:buFont typeface="Wingdings" panose="05000000000000000000" pitchFamily="2" charset="2"/>
              <a:buChar char="n"/>
            </a:pPr>
            <a:r>
              <a:rPr lang="ja-JP" altLang="en-US" b="1" spc="100" dirty="0" smtClean="0">
                <a:latin typeface="BIZ UDPゴシック" panose="020B0400000000000000" pitchFamily="50" charset="-128"/>
                <a:ea typeface="BIZ UDPゴシック" panose="020B0400000000000000" pitchFamily="50" charset="-128"/>
              </a:rPr>
              <a:t>人手</a:t>
            </a:r>
            <a:r>
              <a:rPr lang="ja-JP" altLang="en-US" b="1" spc="100" dirty="0">
                <a:latin typeface="BIZ UDPゴシック" panose="020B0400000000000000" pitchFamily="50" charset="-128"/>
                <a:ea typeface="BIZ UDPゴシック" panose="020B0400000000000000" pitchFamily="50" charset="-128"/>
              </a:rPr>
              <a:t>に制約のある中小企業にとって、官公庁の入札情報を漏れなく集めるのは困難</a:t>
            </a:r>
            <a:r>
              <a:rPr lang="ja-JP" altLang="en-US" b="1" spc="100" dirty="0" smtClean="0">
                <a:latin typeface="BIZ UDPゴシック" panose="020B0400000000000000" pitchFamily="50" charset="-128"/>
                <a:ea typeface="BIZ UDPゴシック" panose="020B0400000000000000" pitchFamily="50" charset="-128"/>
              </a:rPr>
              <a:t>。                 </a:t>
            </a:r>
            <a:r>
              <a:rPr lang="ja-JP" altLang="en-US" b="1" spc="100" dirty="0">
                <a:latin typeface="BIZ UDPゴシック" panose="020B0400000000000000" pitchFamily="50" charset="-128"/>
                <a:ea typeface="BIZ UDPゴシック" panose="020B0400000000000000" pitchFamily="50" charset="-128"/>
              </a:rPr>
              <a:t>　　</a:t>
            </a:r>
            <a:r>
              <a:rPr lang="ja-JP" altLang="en-US" b="1" spc="100" dirty="0" smtClean="0">
                <a:latin typeface="BIZ UDPゴシック" panose="020B0400000000000000" pitchFamily="50" charset="-128"/>
                <a:ea typeface="BIZ UDPゴシック" panose="020B0400000000000000" pitchFamily="50" charset="-128"/>
              </a:rPr>
              <a:t>　入札</a:t>
            </a:r>
            <a:r>
              <a:rPr lang="ja-JP" altLang="en-US" b="1" spc="100" dirty="0">
                <a:latin typeface="BIZ UDPゴシック" panose="020B0400000000000000" pitchFamily="50" charset="-128"/>
                <a:ea typeface="BIZ UDPゴシック" panose="020B0400000000000000" pitchFamily="50" charset="-128"/>
              </a:rPr>
              <a:t>参加資格のハードルが低い地方の案件まで、地元企業ではなく、大手などが落札しているのが実態。</a:t>
            </a:r>
            <a:endParaRPr lang="en-US" altLang="ja-JP" b="1" spc="100" dirty="0">
              <a:latin typeface="BIZ UDPゴシック" panose="020B0400000000000000" pitchFamily="50" charset="-128"/>
              <a:ea typeface="BIZ UDPゴシック" panose="020B0400000000000000" pitchFamily="50" charset="-128"/>
            </a:endParaRPr>
          </a:p>
          <a:p>
            <a:pPr marL="447675" indent="-447675">
              <a:lnSpc>
                <a:spcPct val="130000"/>
              </a:lnSpc>
              <a:spcBef>
                <a:spcPts val="600"/>
              </a:spcBef>
              <a:spcAft>
                <a:spcPts val="600"/>
              </a:spcAft>
              <a:buClr>
                <a:srgbClr val="1D807E"/>
              </a:buClr>
              <a:buFont typeface="Wingdings" panose="05000000000000000000" pitchFamily="2" charset="2"/>
              <a:buChar char="n"/>
            </a:pPr>
            <a:r>
              <a:rPr lang="ja-JP" altLang="en-US" b="1" spc="100" dirty="0" smtClean="0">
                <a:latin typeface="BIZ UDPゴシック" panose="020B0400000000000000" pitchFamily="50" charset="-128"/>
                <a:ea typeface="BIZ UDPゴシック" panose="020B0400000000000000" pitchFamily="50" charset="-128"/>
              </a:rPr>
              <a:t>国は</a:t>
            </a:r>
            <a:r>
              <a:rPr lang="en-US" altLang="ja-JP" b="1" spc="100" dirty="0" smtClean="0">
                <a:latin typeface="BIZ UDPゴシック" panose="020B0400000000000000" pitchFamily="50" charset="-128"/>
                <a:ea typeface="BIZ UDPゴシック" panose="020B0400000000000000" pitchFamily="50" charset="-128"/>
              </a:rPr>
              <a:t>1966</a:t>
            </a:r>
            <a:r>
              <a:rPr lang="ja-JP" altLang="en-US" b="1" spc="100" dirty="0" smtClean="0">
                <a:latin typeface="BIZ UDPゴシック" panose="020B0400000000000000" pitchFamily="50" charset="-128"/>
                <a:ea typeface="BIZ UDPゴシック" panose="020B0400000000000000" pitchFamily="50" charset="-128"/>
              </a:rPr>
              <a:t>年に「官公需についての中小企業者の受注の確保に関する法律」（官公需法）を制定。中小企業が官公庁の入札で受注機会を得ることは社会全体として求められている。</a:t>
            </a:r>
            <a:endParaRPr lang="en-US" altLang="ja-JP" b="1" spc="100" dirty="0" smtClean="0">
              <a:latin typeface="BIZ UDPゴシック" panose="020B0400000000000000" pitchFamily="50" charset="-128"/>
              <a:ea typeface="BIZ UDPゴシック" panose="020B0400000000000000" pitchFamily="50" charset="-128"/>
            </a:endParaRPr>
          </a:p>
          <a:p>
            <a:pPr marL="447675" indent="-447675">
              <a:lnSpc>
                <a:spcPct val="130000"/>
              </a:lnSpc>
              <a:spcBef>
                <a:spcPts val="600"/>
              </a:spcBef>
              <a:spcAft>
                <a:spcPts val="600"/>
              </a:spcAft>
              <a:buClr>
                <a:srgbClr val="1D807E"/>
              </a:buClr>
              <a:buFont typeface="Wingdings" panose="05000000000000000000" pitchFamily="2" charset="2"/>
              <a:buChar char="n"/>
            </a:pPr>
            <a:r>
              <a:rPr lang="ja-JP" altLang="en-US" b="1" spc="100" dirty="0" smtClean="0">
                <a:latin typeface="BIZ UDPゴシック" panose="020B0400000000000000" pitchFamily="50" charset="-128"/>
                <a:ea typeface="BIZ UDPゴシック" panose="020B0400000000000000" pitchFamily="50" charset="-128"/>
              </a:rPr>
              <a:t>入札情報・補助金情報・企業への各種募集情報を一体的に提供し、企業が行政等機関からの経営改善や成長の機会を拡大したい。</a:t>
            </a:r>
            <a:endParaRPr lang="en-US" altLang="ja-JP" b="1" spc="100" dirty="0" smtClean="0">
              <a:latin typeface="BIZ UDPゴシック" panose="020B0400000000000000" pitchFamily="50" charset="-128"/>
              <a:ea typeface="BIZ UDPゴシック" panose="020B0400000000000000" pitchFamily="50" charset="-128"/>
            </a:endParaRPr>
          </a:p>
          <a:p>
            <a:pPr marL="447675" indent="-447675">
              <a:lnSpc>
                <a:spcPct val="130000"/>
              </a:lnSpc>
              <a:spcBef>
                <a:spcPts val="600"/>
              </a:spcBef>
              <a:spcAft>
                <a:spcPts val="600"/>
              </a:spcAft>
              <a:buClr>
                <a:srgbClr val="1D807E"/>
              </a:buClr>
              <a:buFont typeface="Wingdings" panose="05000000000000000000" pitchFamily="2" charset="2"/>
              <a:buChar char="n"/>
            </a:pPr>
            <a:r>
              <a:rPr lang="ja-JP" altLang="en-US" b="1" spc="100" dirty="0" smtClean="0">
                <a:latin typeface="BIZ UDPゴシック" panose="020B0400000000000000" pitchFamily="50" charset="-128"/>
                <a:ea typeface="BIZ UDPゴシック" panose="020B0400000000000000" pitchFamily="50" charset="-128"/>
              </a:rPr>
              <a:t>入札・補助金・募集の情報はとにかく読まないとわからない。詳細を読み込まなくても案件への対応可否の初期判断ができるわかりやい情報が求められる。</a:t>
            </a:r>
            <a:endParaRPr lang="ja-JP" altLang="en-US" b="1" spc="100" dirty="0">
              <a:latin typeface="BIZ UDPゴシック" panose="020B0400000000000000" pitchFamily="50" charset="-128"/>
              <a:ea typeface="BIZ UDPゴシック" panose="020B0400000000000000" pitchFamily="50" charset="-128"/>
            </a:endParaRPr>
          </a:p>
        </p:txBody>
      </p:sp>
      <p:sp>
        <p:nvSpPr>
          <p:cNvPr id="6" name="スライド番号プレースホルダー 60"/>
          <p:cNvSpPr>
            <a:spLocks noGrp="1"/>
          </p:cNvSpPr>
          <p:nvPr>
            <p:ph type="sldNum" sz="quarter" idx="12"/>
          </p:nvPr>
        </p:nvSpPr>
        <p:spPr>
          <a:xfrm>
            <a:off x="11907361" y="6507182"/>
            <a:ext cx="293454" cy="365125"/>
          </a:xfrm>
        </p:spPr>
        <p:txBody>
          <a:bodyPr/>
          <a:lstStyle/>
          <a:p>
            <a:fld id="{3F3BB02A-1C3D-4A72-AFC3-3B1EE3DBE01E}" type="slidenum">
              <a:rPr kumimoji="1" lang="ja-JP" altLang="en-US" smtClean="0"/>
              <a:t>5</a:t>
            </a:fld>
            <a:endParaRPr kumimoji="1" lang="ja-JP" altLang="en-US" dirty="0"/>
          </a:p>
        </p:txBody>
      </p:sp>
    </p:spTree>
    <p:extLst>
      <p:ext uri="{BB962C8B-B14F-4D97-AF65-F5344CB8AC3E}">
        <p14:creationId xmlns:p14="http://schemas.microsoft.com/office/powerpoint/2010/main" val="343962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130473" y="621812"/>
            <a:ext cx="5940000" cy="3473421"/>
          </a:xfrm>
          <a:prstGeom prst="rect">
            <a:avLst/>
          </a:prstGeom>
          <a:solidFill>
            <a:schemeClr val="accent2">
              <a:lumMod val="20000"/>
              <a:lumOff val="80000"/>
            </a:schemeClr>
          </a:solidFill>
        </p:spPr>
        <p:txBody>
          <a:bodyPr wrap="none" lIns="72000" tIns="36000" rIns="72000" bIns="36000" rtlCol="0" anchor="t">
            <a:noAutofit/>
          </a:bodyPr>
          <a:lstStyle/>
          <a:p>
            <a:pPr algn="r">
              <a:lnSpc>
                <a:spcPct val="120000"/>
              </a:lnSpc>
            </a:pPr>
            <a:r>
              <a:rPr lang="ja-JP" altLang="en-US" sz="2200" b="1" dirty="0">
                <a:solidFill>
                  <a:srgbClr val="FF0000"/>
                </a:solidFill>
                <a:effectLst>
                  <a:glow rad="139700">
                    <a:schemeClr val="bg1"/>
                  </a:glow>
                </a:effectLst>
                <a:latin typeface="BIZ UDPゴシック" panose="020B0400000000000000" pitchFamily="50" charset="-128"/>
                <a:ea typeface="BIZ UDPゴシック" panose="020B0400000000000000" pitchFamily="50" charset="-128"/>
              </a:rPr>
              <a:t>時間・コスト削減</a:t>
            </a:r>
            <a:endParaRPr lang="en-US" altLang="ja-JP" sz="2200" b="1" dirty="0">
              <a:solidFill>
                <a:srgbClr val="FF0000"/>
              </a:solidFill>
              <a:effectLst>
                <a:glow rad="139700">
                  <a:schemeClr val="bg1"/>
                </a:glow>
              </a:effectLst>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109991" y="621812"/>
            <a:ext cx="5940000" cy="3473421"/>
          </a:xfrm>
          <a:prstGeom prst="rect">
            <a:avLst/>
          </a:prstGeom>
          <a:solidFill>
            <a:schemeClr val="accent1">
              <a:lumMod val="20000"/>
              <a:lumOff val="80000"/>
            </a:schemeClr>
          </a:solidFill>
        </p:spPr>
        <p:txBody>
          <a:bodyPr wrap="none" lIns="72000" tIns="36000" rIns="72000" bIns="36000" rtlCol="0" anchor="t">
            <a:noAutofit/>
          </a:bodyPr>
          <a:lstStyle/>
          <a:p>
            <a:pPr>
              <a:lnSpc>
                <a:spcPct val="120000"/>
              </a:lnSpc>
            </a:pPr>
            <a:r>
              <a:rPr lang="ja-JP" altLang="en-US" sz="2200" b="1" dirty="0">
                <a:solidFill>
                  <a:schemeClr val="accent5">
                    <a:lumMod val="50000"/>
                  </a:schemeClr>
                </a:solidFill>
                <a:effectLst>
                  <a:glow rad="139700">
                    <a:schemeClr val="bg1"/>
                  </a:glow>
                </a:effectLst>
                <a:latin typeface="BIZ UDPゴシック" panose="020B0400000000000000" pitchFamily="50" charset="-128"/>
                <a:ea typeface="BIZ UDPゴシック" panose="020B0400000000000000" pitchFamily="50" charset="-128"/>
              </a:rPr>
              <a:t>事業・ビジネス拡大</a:t>
            </a:r>
            <a:endParaRPr lang="en-US" altLang="ja-JP" sz="2200" b="1" dirty="0">
              <a:solidFill>
                <a:schemeClr val="accent5">
                  <a:lumMod val="50000"/>
                </a:schemeClr>
              </a:solidFill>
              <a:effectLst>
                <a:glow rad="139700">
                  <a:schemeClr val="bg1"/>
                </a:glo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09991" y="4175652"/>
            <a:ext cx="5940000" cy="2626241"/>
          </a:xfrm>
          <a:prstGeom prst="rect">
            <a:avLst/>
          </a:prstGeom>
          <a:solidFill>
            <a:schemeClr val="accent3">
              <a:lumMod val="20000"/>
              <a:lumOff val="80000"/>
            </a:schemeClr>
          </a:solidFill>
        </p:spPr>
        <p:txBody>
          <a:bodyPr wrap="none" lIns="72000" tIns="36000" rIns="72000" bIns="36000" rtlCol="0" anchor="t">
            <a:noAutofit/>
          </a:bodyPr>
          <a:lstStyle/>
          <a:p>
            <a:pPr>
              <a:lnSpc>
                <a:spcPct val="120000"/>
              </a:lnSpc>
            </a:pPr>
            <a:r>
              <a:rPr lang="ja-JP" altLang="en-US" sz="2200" b="1" dirty="0">
                <a:effectLst>
                  <a:glow rad="139700">
                    <a:schemeClr val="bg1"/>
                  </a:glow>
                </a:effectLst>
                <a:latin typeface="BIZ UDPゴシック" panose="020B0400000000000000" pitchFamily="50" charset="-128"/>
                <a:ea typeface="BIZ UDPゴシック" panose="020B0400000000000000" pitchFamily="50" charset="-128"/>
              </a:rPr>
              <a:t>事務負担・時間削減</a:t>
            </a:r>
            <a:endParaRPr lang="en-US" altLang="ja-JP" sz="2200" b="1" dirty="0">
              <a:effectLst>
                <a:glow rad="139700">
                  <a:schemeClr val="bg1"/>
                </a:glow>
              </a:effectLst>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6130473" y="4175651"/>
            <a:ext cx="5940000" cy="2626241"/>
          </a:xfrm>
          <a:prstGeom prst="rect">
            <a:avLst/>
          </a:prstGeom>
          <a:solidFill>
            <a:schemeClr val="accent6">
              <a:lumMod val="20000"/>
              <a:lumOff val="80000"/>
            </a:schemeClr>
          </a:solidFill>
        </p:spPr>
        <p:txBody>
          <a:bodyPr wrap="none" lIns="72000" tIns="36000" rIns="72000" bIns="36000" rtlCol="0" anchor="t">
            <a:noAutofit/>
          </a:bodyPr>
          <a:lstStyle/>
          <a:p>
            <a:pPr algn="r">
              <a:lnSpc>
                <a:spcPct val="120000"/>
              </a:lnSpc>
            </a:pPr>
            <a:r>
              <a:rPr lang="ja-JP" altLang="en-US" sz="2200" b="1" dirty="0">
                <a:solidFill>
                  <a:srgbClr val="1D807E"/>
                </a:solidFill>
                <a:effectLst>
                  <a:glow rad="139700">
                    <a:schemeClr val="bg1"/>
                  </a:glow>
                </a:effectLst>
                <a:latin typeface="BIZ UDPゴシック" panose="020B0400000000000000" pitchFamily="50" charset="-128"/>
                <a:ea typeface="BIZ UDPゴシック" panose="020B0400000000000000" pitchFamily="50" charset="-128"/>
              </a:rPr>
              <a:t>地域活性化・サプライチェーン調達強化</a:t>
            </a:r>
            <a:endParaRPr lang="en-US" altLang="ja-JP" sz="2200" b="1" dirty="0">
              <a:solidFill>
                <a:srgbClr val="1D807E"/>
              </a:solidFill>
              <a:effectLst>
                <a:glow rad="139700">
                  <a:schemeClr val="bg1"/>
                </a:glow>
              </a:effectLst>
              <a:latin typeface="BIZ UDPゴシック" panose="020B0400000000000000" pitchFamily="50" charset="-128"/>
              <a:ea typeface="BIZ UDPゴシック" panose="020B0400000000000000" pitchFamily="50" charset="-128"/>
            </a:endParaRPr>
          </a:p>
        </p:txBody>
      </p:sp>
      <p:sp>
        <p:nvSpPr>
          <p:cNvPr id="5" name="AutoShape 2" descr="https://jpc-powerpoint.officeapps.live.com/pods/GetClipboardImage.ashx?Id=1b937871-c8f0-46fc-8f4d-4046b11f0840&amp;DC=GJP2&amp;pkey=10cfa91b-fd95-4538-ac9f-db5e4bbe03ff&amp;wdwaccluster=GJP2"/>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 name="テキスト ボックス 13"/>
          <p:cNvSpPr txBox="1"/>
          <p:nvPr/>
        </p:nvSpPr>
        <p:spPr>
          <a:xfrm>
            <a:off x="233361" y="1038831"/>
            <a:ext cx="5816629" cy="3014351"/>
          </a:xfrm>
          <a:prstGeom prst="rect">
            <a:avLst/>
          </a:prstGeom>
          <a:noFill/>
        </p:spPr>
        <p:txBody>
          <a:bodyPr wrap="square" lIns="91440" tIns="45720" rIns="91440" bIns="45720" rtlCol="0" anchor="t">
            <a:spAutoFit/>
          </a:bodyPr>
          <a:lstStyle/>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公共ビジネスを事業とする企業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自社の事業に合致した全国の公共入札が確認できます</a:t>
            </a:r>
            <a:endParaRPr lang="en-US" altLang="ja-JP" sz="1400" b="1" dirty="0">
              <a:latin typeface="BIZ UDPゴシック" panose="020B0400000000000000" pitchFamily="50" charset="-128"/>
              <a:ea typeface="BIZ UDPゴシック" panose="020B0400000000000000" pitchFamily="50" charset="-128"/>
            </a:endParaRPr>
          </a:p>
          <a:p>
            <a:pPr marL="800100" lvl="1" indent="-342900">
              <a:lnSpc>
                <a:spcPct val="120000"/>
              </a:lnSpc>
              <a:spcAft>
                <a:spcPts val="600"/>
              </a:spcAft>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競合先の情報、落札先の情報を分析し、勝算を高めます</a:t>
            </a:r>
            <a:endParaRPr lang="en-US" altLang="ja-JP" sz="1400" b="1" dirty="0">
              <a:latin typeface="BIZ UDPゴシック" panose="020B0400000000000000" pitchFamily="50" charset="-128"/>
              <a:ea typeface="BIZ UDPゴシック" panose="020B0400000000000000" pitchFamily="50" charset="-128"/>
            </a:endParaRPr>
          </a:p>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今後公共入札に参入したい企業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自社の事業や提供エリアに合致した公共入札が確認できます</a:t>
            </a:r>
            <a:endParaRPr lang="en-US" altLang="ja-JP" sz="1400" b="1" dirty="0">
              <a:latin typeface="BIZ UDPゴシック" panose="020B0400000000000000" pitchFamily="50" charset="-128"/>
              <a:ea typeface="BIZ UDPゴシック" panose="020B0400000000000000" pitchFamily="50" charset="-128"/>
            </a:endParaRPr>
          </a:p>
          <a:p>
            <a:pPr marL="800100" lvl="1" indent="-342900">
              <a:lnSpc>
                <a:spcPct val="120000"/>
              </a:lnSpc>
              <a:spcAft>
                <a:spcPts val="600"/>
              </a:spcAft>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落札情報から協業先を見つけ、協業検討することができます</a:t>
            </a:r>
            <a:endParaRPr lang="en-US" altLang="ja-JP" sz="1400" b="1" dirty="0">
              <a:latin typeface="BIZ UDPゴシック" panose="020B0400000000000000" pitchFamily="50" charset="-128"/>
              <a:ea typeface="BIZ UDPゴシック" panose="020B0400000000000000" pitchFamily="50" charset="-128"/>
            </a:endParaRPr>
          </a:p>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民間企業からの受注を拡大したい企業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民間企業の調達に対する入札が行え、新たな取引先を見つけることができます。</a:t>
            </a:r>
            <a:endParaRPr lang="en-US" altLang="ja-JP" sz="1400" b="1" dirty="0">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全国の会員への販売を拡大できます</a:t>
            </a:r>
            <a:r>
              <a:rPr lang="ja-JP" altLang="en-US" sz="1400" b="1" dirty="0">
                <a:solidFill>
                  <a:srgbClr val="FF0000"/>
                </a:solidFill>
                <a:latin typeface="BIZ UDPゴシック" panose="020B0400000000000000" pitchFamily="50" charset="-128"/>
                <a:ea typeface="BIZ UDPゴシック" panose="020B0400000000000000" pitchFamily="50" charset="-128"/>
              </a:rPr>
              <a:t>（</a:t>
            </a:r>
            <a:r>
              <a:rPr lang="en-US" altLang="ja-JP" sz="1400" b="1" dirty="0">
                <a:solidFill>
                  <a:srgbClr val="FF0000"/>
                </a:solidFill>
                <a:latin typeface="BIZ UDPゴシック" panose="020B0400000000000000" pitchFamily="50" charset="-128"/>
                <a:ea typeface="BIZ UDPゴシック" panose="020B0400000000000000" pitchFamily="50" charset="-128"/>
              </a:rPr>
              <a:t>※</a:t>
            </a:r>
            <a:r>
              <a:rPr lang="ja-JP" altLang="en-US" sz="1400" b="1" dirty="0">
                <a:solidFill>
                  <a:srgbClr val="FF0000"/>
                </a:solidFill>
                <a:latin typeface="BIZ UDPゴシック" panose="020B0400000000000000" pitchFamily="50" charset="-128"/>
                <a:ea typeface="BIZ UDPゴシック" panose="020B0400000000000000" pitchFamily="50" charset="-128"/>
              </a:rPr>
              <a:t>ウレール）</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6253721" y="1035160"/>
            <a:ext cx="5816629" cy="2755819"/>
          </a:xfrm>
          <a:prstGeom prst="rect">
            <a:avLst/>
          </a:prstGeom>
          <a:noFill/>
        </p:spPr>
        <p:txBody>
          <a:bodyPr wrap="square" lIns="91440" tIns="45720" rIns="91440" bIns="45720" rtlCol="0" anchor="t">
            <a:spAutoFit/>
          </a:bodyPr>
          <a:lstStyle/>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取引先を新規に探したい企業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742950" lvl="1" indent="-28575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全国から最適な取引先を見つけることができます</a:t>
            </a:r>
            <a:endParaRPr lang="en-US" altLang="ja-JP" sz="1400" b="1" dirty="0">
              <a:latin typeface="BIZ UDPゴシック" panose="020B0400000000000000" pitchFamily="50" charset="-128"/>
              <a:ea typeface="BIZ UDPゴシック" panose="020B0400000000000000" pitchFamily="50" charset="-128"/>
            </a:endParaRPr>
          </a:p>
          <a:p>
            <a:pPr marL="742950" lvl="1" indent="-285750">
              <a:lnSpc>
                <a:spcPct val="120000"/>
              </a:lnSpc>
              <a:spcAft>
                <a:spcPts val="600"/>
              </a:spcAft>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新規の取引先を見つける時間と労力を削減できます</a:t>
            </a:r>
            <a:endParaRPr lang="en-US" altLang="ja-JP" sz="1400" b="1" dirty="0">
              <a:latin typeface="BIZ UDPゴシック" panose="020B0400000000000000" pitchFamily="50" charset="-128"/>
              <a:ea typeface="BIZ UDPゴシック" panose="020B0400000000000000" pitchFamily="50" charset="-128"/>
            </a:endParaRPr>
          </a:p>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既存の取引先を評価・変更したい企業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既存の取引が高いか、安いかどうかを判断できます</a:t>
            </a:r>
            <a:endParaRPr lang="en-US" altLang="ja-JP" sz="1400" b="1" dirty="0">
              <a:latin typeface="BIZ UDPゴシック" panose="020B0400000000000000" pitchFamily="50" charset="-128"/>
              <a:ea typeface="BIZ UDPゴシック" panose="020B0400000000000000" pitchFamily="50" charset="-128"/>
            </a:endParaRPr>
          </a:p>
          <a:p>
            <a:pPr marL="800100" lvl="1" indent="-342900">
              <a:lnSpc>
                <a:spcPct val="120000"/>
              </a:lnSpc>
              <a:spcAft>
                <a:spcPts val="600"/>
              </a:spcAft>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取引実績がない製品なども新たに見つけることができます</a:t>
            </a:r>
            <a:endParaRPr lang="en-US" altLang="ja-JP" sz="1400" b="1" dirty="0">
              <a:latin typeface="BIZ UDPゴシック" panose="020B0400000000000000" pitchFamily="50" charset="-128"/>
              <a:ea typeface="BIZ UDPゴシック" panose="020B0400000000000000" pitchFamily="50" charset="-128"/>
            </a:endParaRPr>
          </a:p>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補助金を必要としている企業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自社に適用できる補助金を探さなくても教えてくれます</a:t>
            </a:r>
            <a:endParaRPr lang="en-US" altLang="ja-JP" sz="1400" b="1" dirty="0">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調達時のコスト負担に補助金が利用できるか教えてくれます</a:t>
            </a:r>
            <a:endParaRPr lang="en-US" altLang="ja-JP" sz="1400"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233361" y="4595418"/>
            <a:ext cx="5816629" cy="2277547"/>
          </a:xfrm>
          <a:prstGeom prst="rect">
            <a:avLst/>
          </a:prstGeom>
          <a:noFill/>
        </p:spPr>
        <p:txBody>
          <a:bodyPr wrap="square" lIns="91440" tIns="45720" rIns="91440" bIns="45720" rtlCol="0" anchor="t">
            <a:spAutoFit/>
          </a:bodyPr>
          <a:lstStyle/>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入札情報・補助金を素早く見つけたい企業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spcAft>
                <a:spcPts val="600"/>
              </a:spcAft>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大量の情報から自社に適した情報が直ぐに見つけられます</a:t>
            </a:r>
            <a:endParaRPr lang="en-US" altLang="ja-JP" sz="1400" b="1" dirty="0">
              <a:latin typeface="BIZ UDPゴシック" panose="020B0400000000000000" pitchFamily="50" charset="-128"/>
              <a:ea typeface="BIZ UDPゴシック" panose="020B0400000000000000" pitchFamily="50" charset="-128"/>
            </a:endParaRPr>
          </a:p>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調達の事務処理負担を軽減したい企業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spcAft>
                <a:spcPts val="600"/>
              </a:spcAft>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調達前の予算・要件の情報収集から調達、調達後の事務までの業務を効率化できます</a:t>
            </a:r>
            <a:r>
              <a:rPr lang="ja-JP" altLang="en-US" sz="1400" b="1" dirty="0">
                <a:solidFill>
                  <a:srgbClr val="FF0000"/>
                </a:solidFill>
                <a:latin typeface="BIZ UDPゴシック" panose="020B0400000000000000" pitchFamily="50" charset="-128"/>
                <a:ea typeface="BIZ UDPゴシック" panose="020B0400000000000000" pitchFamily="50" charset="-128"/>
              </a:rPr>
              <a:t>（</a:t>
            </a:r>
            <a:r>
              <a:rPr lang="en-US" altLang="ja-JP" sz="1400" b="1" dirty="0" smtClean="0">
                <a:solidFill>
                  <a:srgbClr val="FF0000"/>
                </a:solidFill>
                <a:latin typeface="BIZ UDPゴシック" panose="020B0400000000000000" pitchFamily="50" charset="-128"/>
                <a:ea typeface="BIZ UDPゴシック" panose="020B0400000000000000" pitchFamily="50" charset="-128"/>
              </a:rPr>
              <a:t>※</a:t>
            </a:r>
            <a:r>
              <a:rPr lang="ja-JP" altLang="en-US" sz="1400" b="1" dirty="0">
                <a:solidFill>
                  <a:srgbClr val="FF0000"/>
                </a:solidFill>
                <a:latin typeface="BIZ UDPゴシック" panose="020B0400000000000000" pitchFamily="50" charset="-128"/>
                <a:ea typeface="BIZ UDPゴシック" panose="020B0400000000000000" pitchFamily="50" charset="-128"/>
              </a:rPr>
              <a:t>ウレール</a:t>
            </a:r>
            <a:r>
              <a:rPr lang="ja-JP" altLang="en-US" sz="1400" b="1" dirty="0" smtClean="0">
                <a:solidFill>
                  <a:srgbClr val="FF0000"/>
                </a:solidFill>
                <a:latin typeface="BIZ UDPゴシック" panose="020B0400000000000000" pitchFamily="50" charset="-128"/>
                <a:ea typeface="BIZ UDPゴシック" panose="020B0400000000000000" pitchFamily="50" charset="-128"/>
              </a:rPr>
              <a:t>）</a:t>
            </a:r>
            <a:endParaRPr lang="en-US" altLang="ja-JP" sz="1400" b="1" dirty="0">
              <a:latin typeface="BIZ UDPゴシック" panose="020B0400000000000000" pitchFamily="50" charset="-128"/>
              <a:ea typeface="BIZ UDPゴシック" panose="020B0400000000000000" pitchFamily="50" charset="-128"/>
            </a:endParaRPr>
          </a:p>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補助金の適用先を見つけたい自治体</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補助金を必要としている企業からの補助金申請が拡大します</a:t>
            </a:r>
            <a:endParaRPr lang="en-US" altLang="ja-JP" sz="1400" b="1"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6253720" y="4508581"/>
            <a:ext cx="5816629" cy="2238754"/>
          </a:xfrm>
          <a:prstGeom prst="rect">
            <a:avLst/>
          </a:prstGeom>
          <a:noFill/>
        </p:spPr>
        <p:txBody>
          <a:bodyPr wrap="square" lIns="91440" tIns="45720" rIns="91440" bIns="45720" rtlCol="0" anchor="t">
            <a:spAutoFit/>
          </a:bodyPr>
          <a:lstStyle/>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自治体</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地域内企業からの入札が拡大し、地域企業が活性化します</a:t>
            </a:r>
            <a:endParaRPr lang="en-US" altLang="ja-JP" sz="1400" b="1" dirty="0">
              <a:latin typeface="BIZ UDPゴシック" panose="020B0400000000000000" pitchFamily="50" charset="-128"/>
              <a:ea typeface="BIZ UDPゴシック" panose="020B0400000000000000" pitchFamily="50" charset="-128"/>
            </a:endParaRPr>
          </a:p>
          <a:p>
            <a:pPr marL="800100" lvl="1" indent="-342900">
              <a:lnSpc>
                <a:spcPct val="120000"/>
              </a:lnSpc>
              <a:spcAft>
                <a:spcPts val="600"/>
              </a:spcAft>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調達事務を効率化でき、入札の不正や誤りを解消できます</a:t>
            </a:r>
            <a:endParaRPr lang="en-US" altLang="ja-JP" sz="1400" b="1" dirty="0">
              <a:latin typeface="BIZ UDPゴシック" panose="020B0400000000000000" pitchFamily="50" charset="-128"/>
              <a:ea typeface="BIZ UDPゴシック" panose="020B0400000000000000" pitchFamily="50" charset="-128"/>
            </a:endParaRPr>
          </a:p>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地域内での事業者と取引したい企業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742950" lvl="1" indent="-285750">
              <a:lnSpc>
                <a:spcPct val="120000"/>
              </a:lnSpc>
              <a:spcAft>
                <a:spcPts val="600"/>
              </a:spcAft>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地域内企業間での新たな取引先を発見できます</a:t>
            </a:r>
            <a:endParaRPr lang="en-US" altLang="ja-JP" sz="1400" b="1" dirty="0">
              <a:latin typeface="BIZ UDPゴシック" panose="020B0400000000000000" pitchFamily="50" charset="-128"/>
              <a:ea typeface="BIZ UDPゴシック" panose="020B0400000000000000" pitchFamily="50" charset="-128"/>
            </a:endParaRPr>
          </a:p>
          <a:p>
            <a:pPr marL="342900" indent="-342900">
              <a:lnSpc>
                <a:spcPct val="120000"/>
              </a:lnSpc>
              <a:buFont typeface="Wingdings" panose="05000000000000000000" pitchFamily="2" charset="2"/>
              <a:buChar char="n"/>
            </a:pPr>
            <a:r>
              <a:rPr lang="ja-JP" altLang="en-US"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rPr>
              <a:t>グループ企業など既存の取引先と取引している企業</a:t>
            </a:r>
            <a:endParaRPr lang="en-US" altLang="ja-JP" b="1" dirty="0">
              <a:solidFill>
                <a:schemeClr val="bg1"/>
              </a:solidFill>
              <a:effectLst>
                <a:glow rad="63500">
                  <a:schemeClr val="tx1">
                    <a:alpha val="90000"/>
                  </a:schemeClr>
                </a:glow>
              </a:effectLst>
              <a:latin typeface="BIZ UDPゴシック" panose="020B0400000000000000" pitchFamily="50" charset="-128"/>
              <a:ea typeface="BIZ UDPゴシック" panose="020B0400000000000000" pitchFamily="50" charset="-128"/>
            </a:endParaRPr>
          </a:p>
          <a:p>
            <a:pPr marL="800100" lvl="1" indent="-342900">
              <a:lnSpc>
                <a:spcPct val="120000"/>
              </a:lnSpc>
              <a:buFont typeface="Wingdings" panose="05000000000000000000" pitchFamily="2" charset="2"/>
              <a:buChar char="ü"/>
            </a:pPr>
            <a:r>
              <a:rPr lang="ja-JP" altLang="en-US" sz="1400" b="1" dirty="0">
                <a:latin typeface="BIZ UDPゴシック" panose="020B0400000000000000" pitchFamily="50" charset="-128"/>
                <a:ea typeface="BIZ UDPゴシック" panose="020B0400000000000000" pitchFamily="50" charset="-128"/>
              </a:rPr>
              <a:t>守秘情報を含む調達・販売をより効率的に実施できます</a:t>
            </a:r>
            <a:endParaRPr lang="en-US" altLang="ja-JP" sz="1400" b="1"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560CF871-AC79-4150-8B90-B260C2A347B8}"/>
              </a:ext>
            </a:extLst>
          </p:cNvPr>
          <p:cNvSpPr/>
          <p:nvPr/>
        </p:nvSpPr>
        <p:spPr>
          <a:xfrm>
            <a:off x="9298184" y="4515000"/>
            <a:ext cx="2637260" cy="307777"/>
          </a:xfrm>
          <a:prstGeom prst="rect">
            <a:avLst/>
          </a:prstGeom>
        </p:spPr>
        <p:txBody>
          <a:bodyPr wrap="none">
            <a:spAutoFit/>
          </a:bodyPr>
          <a:lstStyle/>
          <a:p>
            <a:r>
              <a:rPr lang="ja-JP" altLang="en-US" sz="1400" b="1" dirty="0">
                <a:solidFill>
                  <a:srgbClr val="FF0000"/>
                </a:solidFill>
                <a:latin typeface="BIZ UDPゴシック" panose="020B0400000000000000" pitchFamily="50" charset="-128"/>
                <a:ea typeface="BIZ UDPゴシック" panose="020B0400000000000000" pitchFamily="50" charset="-128"/>
              </a:rPr>
              <a:t>（</a:t>
            </a:r>
            <a:r>
              <a:rPr lang="en-US" altLang="ja-JP" sz="1400" b="1" dirty="0" smtClean="0">
                <a:solidFill>
                  <a:srgbClr val="FF0000"/>
                </a:solidFill>
                <a:latin typeface="BIZ UDPゴシック" panose="020B0400000000000000" pitchFamily="50" charset="-128"/>
                <a:ea typeface="BIZ UDPゴシック" panose="020B0400000000000000" pitchFamily="50" charset="-128"/>
              </a:rPr>
              <a:t>※</a:t>
            </a:r>
            <a:r>
              <a:rPr lang="ja-JP" altLang="en-US" sz="1400" b="1" dirty="0" smtClean="0">
                <a:solidFill>
                  <a:srgbClr val="FF0000"/>
                </a:solidFill>
                <a:latin typeface="BIZ UDPゴシック" panose="020B0400000000000000" pitchFamily="50" charset="-128"/>
                <a:ea typeface="BIZ UDPゴシック" panose="020B0400000000000000" pitchFamily="50" charset="-128"/>
              </a:rPr>
              <a:t>２０２５年度末リリース</a:t>
            </a:r>
            <a:r>
              <a:rPr lang="ja-JP" altLang="en-US" sz="1400" b="1" dirty="0">
                <a:solidFill>
                  <a:srgbClr val="FF0000"/>
                </a:solidFill>
                <a:latin typeface="BIZ UDPゴシック" panose="020B0400000000000000" pitchFamily="50" charset="-128"/>
                <a:ea typeface="BIZ UDPゴシック" panose="020B0400000000000000" pitchFamily="50" charset="-128"/>
              </a:rPr>
              <a:t>予定）</a:t>
            </a:r>
            <a:endParaRPr lang="ja-JP" altLang="en-US" sz="1400" dirty="0"/>
          </a:p>
        </p:txBody>
      </p:sp>
      <p:sp>
        <p:nvSpPr>
          <p:cNvPr id="3" name="タイトル 1">
            <a:extLst>
              <a:ext uri="{FF2B5EF4-FFF2-40B4-BE49-F238E27FC236}">
                <a16:creationId xmlns:a16="http://schemas.microsoft.com/office/drawing/2014/main" id="{034589E4-6FD3-4645-7552-8B1F19D36890}"/>
              </a:ext>
            </a:extLst>
          </p:cNvPr>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400" b="1" dirty="0" smtClean="0">
                <a:solidFill>
                  <a:schemeClr val="bg1"/>
                </a:solidFill>
                <a:latin typeface="BIZ UDPゴシック" panose="020B0400000000000000" pitchFamily="50" charset="-128"/>
                <a:ea typeface="BIZ UDPゴシック" panose="020B0400000000000000" pitchFamily="50" charset="-128"/>
              </a:rPr>
              <a:t>bJ</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ＡＭＰ</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導入のメリット</a:t>
            </a:r>
          </a:p>
        </p:txBody>
      </p:sp>
      <p:sp>
        <p:nvSpPr>
          <p:cNvPr id="18" name="スライド番号プレースホルダー 60"/>
          <p:cNvSpPr>
            <a:spLocks noGrp="1"/>
          </p:cNvSpPr>
          <p:nvPr>
            <p:ph type="sldNum" sz="quarter" idx="12"/>
          </p:nvPr>
        </p:nvSpPr>
        <p:spPr>
          <a:xfrm>
            <a:off x="11830639" y="6507182"/>
            <a:ext cx="370176" cy="365125"/>
          </a:xfrm>
        </p:spPr>
        <p:txBody>
          <a:bodyPr/>
          <a:lstStyle/>
          <a:p>
            <a:fld id="{3F3BB02A-1C3D-4A72-AFC3-3B1EE3DBE01E}" type="slidenum">
              <a:rPr kumimoji="1" lang="ja-JP" altLang="en-US" smtClean="0"/>
              <a:t>6</a:t>
            </a:fld>
            <a:endParaRPr kumimoji="1" lang="ja-JP" altLang="en-US" dirty="0"/>
          </a:p>
        </p:txBody>
      </p:sp>
    </p:spTree>
    <p:extLst>
      <p:ext uri="{BB962C8B-B14F-4D97-AF65-F5344CB8AC3E}">
        <p14:creationId xmlns:p14="http://schemas.microsoft.com/office/powerpoint/2010/main" val="254936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8D92-E8D4-6F1E-96A4-AEDFA40649E2}"/>
            </a:ext>
          </a:extLst>
        </p:cNvPr>
        <p:cNvGrpSpPr/>
        <p:nvPr/>
      </p:nvGrpSpPr>
      <p:grpSpPr>
        <a:xfrm>
          <a:off x="0" y="0"/>
          <a:ext cx="0" cy="0"/>
          <a:chOff x="0" y="0"/>
          <a:chExt cx="0" cy="0"/>
        </a:xfrm>
      </p:grpSpPr>
      <p:pic>
        <p:nvPicPr>
          <p:cNvPr id="4" name="図 3" descr="グラフィカル ユーザー インターフェイス, Web サイト, カレンダー&#10;&#10;中程度の精度で自動的に生成された説明">
            <a:extLst>
              <a:ext uri="{FF2B5EF4-FFF2-40B4-BE49-F238E27FC236}">
                <a16:creationId xmlns:a16="http://schemas.microsoft.com/office/drawing/2014/main" id="{3B3B4D1B-DD8B-7157-930C-BF1591CB2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8671" y="1781219"/>
            <a:ext cx="3929641" cy="4871545"/>
          </a:xfrm>
          <a:prstGeom prst="rect">
            <a:avLst/>
          </a:prstGeom>
        </p:spPr>
      </p:pic>
      <p:sp>
        <p:nvSpPr>
          <p:cNvPr id="5" name="AutoShape 2" descr="https://jpc-powerpoint.officeapps.live.com/pods/GetClipboardImage.ashx?Id=1b937871-c8f0-46fc-8f4d-4046b11f0840&amp;DC=GJP2&amp;pkey=10cfa91b-fd95-4538-ac9f-db5e4bbe03ff&amp;wdwaccluster=GJP2">
            <a:extLst>
              <a:ext uri="{FF2B5EF4-FFF2-40B4-BE49-F238E27FC236}">
                <a16:creationId xmlns:a16="http://schemas.microsoft.com/office/drawing/2014/main" id="{0443F00E-DEF6-A198-09F8-3588D520EB28}"/>
              </a:ext>
            </a:extLst>
          </p:cNvPr>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 name="テキスト ボックス 13">
            <a:extLst>
              <a:ext uri="{FF2B5EF4-FFF2-40B4-BE49-F238E27FC236}">
                <a16:creationId xmlns:a16="http://schemas.microsoft.com/office/drawing/2014/main" id="{4D31FCE2-13FD-CBB8-30B2-1B5B15B2C6E6}"/>
              </a:ext>
            </a:extLst>
          </p:cNvPr>
          <p:cNvSpPr txBox="1"/>
          <p:nvPr/>
        </p:nvSpPr>
        <p:spPr>
          <a:xfrm>
            <a:off x="569843" y="636290"/>
            <a:ext cx="11348164" cy="1144929"/>
          </a:xfrm>
          <a:prstGeom prst="rect">
            <a:avLst/>
          </a:prstGeom>
          <a:noFill/>
        </p:spPr>
        <p:txBody>
          <a:bodyPr wrap="square" lIns="91440" tIns="45720" rIns="91440" bIns="45720" rtlCol="0" anchor="t">
            <a:spAutoFit/>
          </a:bodyPr>
          <a:lstStyle/>
          <a:p>
            <a:pPr>
              <a:lnSpc>
                <a:spcPct val="120000"/>
              </a:lnSpc>
            </a:pPr>
            <a:r>
              <a:rPr lang="ja-JP" altLang="en-US" sz="2000" b="1" dirty="0">
                <a:latin typeface="BIZ UDPゴシック" panose="020B0400000000000000" pitchFamily="50" charset="-128"/>
                <a:ea typeface="BIZ UDPゴシック" panose="020B0400000000000000" pitchFamily="50" charset="-128"/>
              </a:rPr>
              <a:t>会員登録をした会員様へ、</a:t>
            </a:r>
            <a:r>
              <a:rPr kumimoji="1" lang="ja-JP" altLang="en-US" sz="2000" b="1" dirty="0">
                <a:latin typeface="BIZ UDPゴシック" panose="020B0400000000000000" pitchFamily="50" charset="-128"/>
                <a:ea typeface="BIZ UDPゴシック" panose="020B0400000000000000" pitchFamily="50" charset="-128"/>
              </a:rPr>
              <a:t>各省庁、全国の自治体や外郭団体などの公開されている</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入札情報</a:t>
            </a:r>
            <a:r>
              <a:rPr lang="ja-JP" altLang="en-US" sz="2000" b="1" dirty="0">
                <a:solidFill>
                  <a:srgbClr val="FF0000"/>
                </a:solidFill>
                <a:latin typeface="BIZ UDPゴシック" panose="020B0400000000000000" pitchFamily="50" charset="-128"/>
                <a:ea typeface="BIZ UDPゴシック" panose="020B0400000000000000" pitchFamily="50" charset="-128"/>
              </a:rPr>
              <a:t>・</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補助金</a:t>
            </a:r>
            <a:r>
              <a:rPr lang="ja-JP" altLang="en-US" sz="2000" b="1" dirty="0">
                <a:solidFill>
                  <a:srgbClr val="FF0000"/>
                </a:solidFill>
                <a:latin typeface="BIZ UDPゴシック" panose="020B0400000000000000" pitchFamily="50" charset="-128"/>
                <a:ea typeface="BIZ UDPゴシック" panose="020B0400000000000000" pitchFamily="50" charset="-128"/>
              </a:rPr>
              <a:t>・</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募集</a:t>
            </a:r>
            <a:r>
              <a:rPr lang="ja-JP" altLang="en-US" sz="2000" b="1" dirty="0">
                <a:solidFill>
                  <a:srgbClr val="FF0000"/>
                </a:solidFill>
                <a:latin typeface="BIZ UDPゴシック" panose="020B0400000000000000" pitchFamily="50" charset="-128"/>
                <a:ea typeface="BIZ UDPゴシック" panose="020B0400000000000000" pitchFamily="50" charset="-128"/>
              </a:rPr>
              <a:t>情報</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を収集し、会員企業様が簡単に判断可能な情報にAIが最適化してお知らせ</a:t>
            </a:r>
            <a:r>
              <a:rPr kumimoji="1" lang="ja-JP" altLang="en-US" sz="2000" b="1" dirty="0">
                <a:latin typeface="BIZ UDPゴシック" panose="020B0400000000000000" pitchFamily="50" charset="-128"/>
                <a:ea typeface="BIZ UDPゴシック" panose="020B0400000000000000" pitchFamily="50" charset="-128"/>
              </a:rPr>
              <a:t>するサービスです。　   </a:t>
            </a:r>
            <a:r>
              <a:rPr kumimoji="1" lang="en-US" altLang="ja-JP" sz="2000" b="1" dirty="0" smtClean="0">
                <a:latin typeface="BIZ UDPゴシック" panose="020B0400000000000000" pitchFamily="50" charset="-128"/>
                <a:ea typeface="BIZ UDPゴシック" panose="020B0400000000000000" pitchFamily="50" charset="-128"/>
              </a:rPr>
              <a:t>b</a:t>
            </a:r>
            <a:r>
              <a:rPr kumimoji="1" lang="ja-JP" altLang="en-US" sz="2000" b="1" dirty="0" smtClean="0">
                <a:latin typeface="BIZ UDPゴシック" panose="020B0400000000000000" pitchFamily="50" charset="-128"/>
                <a:ea typeface="BIZ UDPゴシック" panose="020B0400000000000000" pitchFamily="50" charset="-128"/>
              </a:rPr>
              <a:t>ＪＡＭＰ</a:t>
            </a:r>
            <a:r>
              <a:rPr lang="ja-JP" altLang="en-US" sz="2000" b="1" dirty="0">
                <a:latin typeface="BIZ UDPゴシック" panose="020B0400000000000000" pitchFamily="50" charset="-128"/>
                <a:ea typeface="BIZ UDPゴシック" panose="020B0400000000000000" pitchFamily="50" charset="-128"/>
              </a:rPr>
              <a:t>を利用して調達される</a:t>
            </a:r>
            <a:r>
              <a:rPr lang="ja-JP" altLang="en-US" sz="2000" b="1" dirty="0">
                <a:solidFill>
                  <a:srgbClr val="FF0000"/>
                </a:solidFill>
                <a:latin typeface="BIZ UDPゴシック" panose="020B0400000000000000" pitchFamily="50" charset="-128"/>
                <a:ea typeface="BIZ UDPゴシック" panose="020B0400000000000000" pitchFamily="50" charset="-128"/>
              </a:rPr>
              <a:t>民間企業の入札情報も提供</a:t>
            </a:r>
            <a:r>
              <a:rPr lang="ja-JP" altLang="en-US" sz="2000" b="1" dirty="0">
                <a:latin typeface="BIZ UDPゴシック" panose="020B0400000000000000" pitchFamily="50" charset="-128"/>
                <a:ea typeface="BIZ UDPゴシック" panose="020B0400000000000000" pitchFamily="50" charset="-128"/>
              </a:rPr>
              <a:t>します</a:t>
            </a:r>
            <a:r>
              <a:rPr lang="ja-JP" altLang="en-US" sz="2000" b="1" dirty="0" smtClean="0">
                <a:latin typeface="BIZ UDPゴシック" panose="020B0400000000000000" pitchFamily="50" charset="-128"/>
                <a:ea typeface="BIZ UDPゴシック" panose="020B0400000000000000" pitchFamily="50" charset="-128"/>
              </a:rPr>
              <a:t>。</a:t>
            </a: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「カエール」リリース後</a:t>
            </a:r>
            <a:endParaRPr lang="en-US" altLang="ja-JP" sz="1400" b="1"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4D688C3F-535F-BECE-4C48-0E19870245D2}"/>
              </a:ext>
            </a:extLst>
          </p:cNvPr>
          <p:cNvPicPr>
            <a:picLocks noChangeAspect="1"/>
          </p:cNvPicPr>
          <p:nvPr/>
        </p:nvPicPr>
        <p:blipFill>
          <a:blip r:embed="rId4"/>
          <a:stretch>
            <a:fillRect/>
          </a:stretch>
        </p:blipFill>
        <p:spPr>
          <a:xfrm>
            <a:off x="1413344" y="2009553"/>
            <a:ext cx="9661162" cy="4118463"/>
          </a:xfrm>
          <a:prstGeom prst="rect">
            <a:avLst/>
          </a:prstGeom>
        </p:spPr>
      </p:pic>
      <p:sp>
        <p:nvSpPr>
          <p:cNvPr id="17" name="タイトル 1">
            <a:extLst>
              <a:ext uri="{FF2B5EF4-FFF2-40B4-BE49-F238E27FC236}">
                <a16:creationId xmlns:a16="http://schemas.microsoft.com/office/drawing/2014/main" id="{D0B3722B-6348-4C38-9A03-D87CDD3B6EDD}"/>
              </a:ext>
            </a:extLst>
          </p:cNvPr>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➊　</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シレール　</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概要</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スライド番号プレースホルダー 60"/>
          <p:cNvSpPr>
            <a:spLocks noGrp="1"/>
          </p:cNvSpPr>
          <p:nvPr>
            <p:ph type="sldNum" sz="quarter" idx="12"/>
          </p:nvPr>
        </p:nvSpPr>
        <p:spPr>
          <a:xfrm>
            <a:off x="11907361" y="6507182"/>
            <a:ext cx="293454" cy="365125"/>
          </a:xfrm>
        </p:spPr>
        <p:txBody>
          <a:bodyPr/>
          <a:lstStyle/>
          <a:p>
            <a:fld id="{3F3BB02A-1C3D-4A72-AFC3-3B1EE3DBE01E}" type="slidenum">
              <a:rPr kumimoji="1" lang="ja-JP" altLang="en-US" smtClean="0"/>
              <a:t>7</a:t>
            </a:fld>
            <a:endParaRPr kumimoji="1" lang="ja-JP" altLang="en-US" dirty="0"/>
          </a:p>
        </p:txBody>
      </p:sp>
    </p:spTree>
    <p:extLst>
      <p:ext uri="{BB962C8B-B14F-4D97-AF65-F5344CB8AC3E}">
        <p14:creationId xmlns:p14="http://schemas.microsoft.com/office/powerpoint/2010/main" val="193853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jpc-powerpoint.officeapps.live.com/pods/GetClipboardImage.ashx?Id=1b937871-c8f0-46fc-8f4d-4046b11f0840&amp;DC=GJP2&amp;pkey=10cfa91b-fd95-4538-ac9f-db5e4bbe03ff&amp;wdwaccluster=GJP2"/>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➊　</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シレール</a:t>
            </a:r>
            <a:r>
              <a:rPr lang="ja-JP" altLang="en-US" sz="2400" b="1" dirty="0">
                <a:solidFill>
                  <a:schemeClr val="bg1"/>
                </a:solidFill>
                <a:latin typeface="BIZ UDPゴシック" panose="020B0400000000000000" pitchFamily="50" charset="-128"/>
                <a:ea typeface="BIZ UDPゴシック" panose="020B0400000000000000" pitchFamily="50" charset="-128"/>
              </a:rPr>
              <a:t>　サービス概要</a:t>
            </a:r>
          </a:p>
        </p:txBody>
      </p:sp>
      <p:sp>
        <p:nvSpPr>
          <p:cNvPr id="9" name="コンテンツ プレースホルダー 2"/>
          <p:cNvSpPr txBox="1">
            <a:spLocks/>
          </p:cNvSpPr>
          <p:nvPr/>
        </p:nvSpPr>
        <p:spPr>
          <a:xfrm>
            <a:off x="72428" y="591756"/>
            <a:ext cx="12032055" cy="624800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342900" indent="-342900" algn="l" fontAlgn="base">
              <a:lnSpc>
                <a:spcPct val="100000"/>
              </a:lnSpc>
              <a:buFont typeface="Wingdings" panose="05000000000000000000" pitchFamily="2" charset="2"/>
              <a:buChar char="p"/>
            </a:pPr>
            <a:r>
              <a:rPr lang="ja-JP" altLang="en-US" sz="2000" b="1" dirty="0">
                <a:effectLst/>
                <a:latin typeface="BIZ UDPゴシック" panose="020B0400000000000000" pitchFamily="50" charset="-128"/>
                <a:ea typeface="BIZ UDPゴシック" panose="020B0400000000000000" pitchFamily="50" charset="-128"/>
              </a:rPr>
              <a:t>全国の入札情報・補助金情報・募集情報が直ぐに見つかる</a:t>
            </a:r>
            <a:endParaRPr lang="en-US" altLang="ja-JP" sz="2000" dirty="0">
              <a:effectLst/>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solidFill>
                  <a:schemeClr val="bg2">
                    <a:lumMod val="50000"/>
                  </a:schemeClr>
                </a:solidFill>
                <a:latin typeface="BIZ UDPゴシック" panose="020B0400000000000000" pitchFamily="50" charset="-128"/>
                <a:ea typeface="BIZ UDPゴシック" panose="020B0400000000000000" pitchFamily="50" charset="-128"/>
              </a:rPr>
              <a:t>〇　</a:t>
            </a:r>
            <a:r>
              <a:rPr lang="ja-JP" altLang="en-US" sz="1400" dirty="0">
                <a:latin typeface="BIZ UDPゴシック" panose="020B0400000000000000" pitchFamily="50" charset="-128"/>
                <a:ea typeface="BIZ UDPゴシック" panose="020B0400000000000000" pitchFamily="50" charset="-128"/>
              </a:rPr>
              <a:t>全省庁、全国の自治体、外郭団体が公開している入札情報や補助金情報がタイムリーに確認できる</a:t>
            </a:r>
            <a:r>
              <a:rPr lang="ja-JP" altLang="ja-JP"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latin typeface="BIZ UDPゴシック" panose="020B0400000000000000" pitchFamily="50" charset="-128"/>
                <a:ea typeface="BIZ UDPゴシック" panose="020B0400000000000000" pitchFamily="50" charset="-128"/>
              </a:rPr>
              <a:t>〇　自治体などが企業向けに募集している情報も確認できる。</a:t>
            </a:r>
          </a:p>
          <a:p>
            <a:pPr lvl="1" algn="l" fontAlgn="base">
              <a:lnSpc>
                <a:spcPct val="100000"/>
              </a:lnSpc>
              <a:spcBef>
                <a:spcPts val="0"/>
              </a:spcBef>
              <a:buFont typeface="Wingdings" panose="05000000000000000000" pitchFamily="2" charset="2"/>
              <a:buChar char="p"/>
            </a:pPr>
            <a:endParaRPr lang="ja-JP" altLang="ja-JP" sz="1400" dirty="0">
              <a:latin typeface="BIZ UDPゴシック" panose="020B0400000000000000" pitchFamily="50" charset="-128"/>
              <a:ea typeface="BIZ UDPゴシック" panose="020B0400000000000000" pitchFamily="50" charset="-128"/>
            </a:endParaRPr>
          </a:p>
          <a:p>
            <a:pPr marL="342900" indent="-342900" algn="l" fontAlgn="base">
              <a:lnSpc>
                <a:spcPct val="100000"/>
              </a:lnSpc>
              <a:spcBef>
                <a:spcPts val="600"/>
              </a:spcBef>
              <a:buFont typeface="Wingdings" panose="05000000000000000000" pitchFamily="2" charset="2"/>
              <a:buChar char="p"/>
            </a:pPr>
            <a:r>
              <a:rPr lang="en-US" altLang="ja-JP" sz="2000" b="1" dirty="0">
                <a:latin typeface="BIZ UDPゴシック" panose="020B0400000000000000" pitchFamily="50" charset="-128"/>
                <a:ea typeface="BIZ UDPゴシック" panose="020B0400000000000000" pitchFamily="50" charset="-128"/>
              </a:rPr>
              <a:t>AI</a:t>
            </a:r>
            <a:r>
              <a:rPr lang="ja-JP" altLang="en-US" sz="2000" b="1" dirty="0">
                <a:latin typeface="BIZ UDPゴシック" panose="020B0400000000000000" pitchFamily="50" charset="-128"/>
                <a:ea typeface="BIZ UDPゴシック" panose="020B0400000000000000" pitchFamily="50" charset="-128"/>
              </a:rPr>
              <a:t>を用いて企業属性に合わせた最適な入札情報・補助金情報をわかりやすく提供</a:t>
            </a:r>
            <a:endParaRPr lang="en-US" altLang="ja-JP" sz="2000" dirty="0">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solidFill>
                  <a:schemeClr val="bg2">
                    <a:lumMod val="50000"/>
                  </a:schemeClr>
                </a:solidFill>
                <a:latin typeface="BIZ UDPゴシック" panose="020B0400000000000000" pitchFamily="50" charset="-128"/>
                <a:ea typeface="BIZ UDPゴシック" panose="020B0400000000000000" pitchFamily="50" charset="-128"/>
              </a:rPr>
              <a:t>〇　</a:t>
            </a:r>
            <a:r>
              <a:rPr lang="ja-JP" altLang="en-US" sz="1400" dirty="0">
                <a:latin typeface="BIZ UDPゴシック" panose="020B0400000000000000" pitchFamily="50" charset="-128"/>
                <a:ea typeface="BIZ UDPゴシック" panose="020B0400000000000000" pitchFamily="50" charset="-128"/>
              </a:rPr>
              <a:t>年間</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万件以上の大量の入札情報を、企業が</a:t>
            </a:r>
            <a:r>
              <a:rPr lang="ja-JP" altLang="en-US" sz="1400" b="1" dirty="0">
                <a:solidFill>
                  <a:srgbClr val="FF0000"/>
                </a:solidFill>
                <a:latin typeface="BIZ UDPゴシック" panose="020B0400000000000000" pitchFamily="50" charset="-128"/>
                <a:ea typeface="BIZ UDPゴシック" panose="020B0400000000000000" pitchFamily="50" charset="-128"/>
              </a:rPr>
              <a:t>入札可能な情報を</a:t>
            </a:r>
            <a:r>
              <a:rPr lang="en-US" altLang="ja-JP" sz="1400" b="1" dirty="0">
                <a:solidFill>
                  <a:srgbClr val="FF0000"/>
                </a:solidFill>
                <a:latin typeface="BIZ UDPゴシック" panose="020B0400000000000000" pitchFamily="50" charset="-128"/>
                <a:ea typeface="BIZ UDPゴシック" panose="020B0400000000000000" pitchFamily="50" charset="-128"/>
              </a:rPr>
              <a:t>AI</a:t>
            </a:r>
            <a:r>
              <a:rPr lang="ja-JP" altLang="en-US" sz="1400" b="1" dirty="0">
                <a:solidFill>
                  <a:srgbClr val="FF0000"/>
                </a:solidFill>
                <a:latin typeface="BIZ UDPゴシック" panose="020B0400000000000000" pitchFamily="50" charset="-128"/>
                <a:ea typeface="BIZ UDPゴシック" panose="020B0400000000000000" pitchFamily="50" charset="-128"/>
              </a:rPr>
              <a:t>が判断して提供。入札の適合度を</a:t>
            </a:r>
            <a:r>
              <a:rPr lang="en-US" altLang="ja-JP" sz="1400" b="1" dirty="0">
                <a:solidFill>
                  <a:srgbClr val="FF0000"/>
                </a:solidFill>
                <a:latin typeface="BIZ UDPゴシック" panose="020B0400000000000000" pitchFamily="50" charset="-128"/>
                <a:ea typeface="BIZ UDPゴシック" panose="020B0400000000000000" pitchFamily="50" charset="-128"/>
              </a:rPr>
              <a:t>3</a:t>
            </a:r>
            <a:r>
              <a:rPr lang="ja-JP" altLang="en-US" sz="1400" b="1" dirty="0">
                <a:solidFill>
                  <a:srgbClr val="FF0000"/>
                </a:solidFill>
                <a:latin typeface="BIZ UDPゴシック" panose="020B0400000000000000" pitchFamily="50" charset="-128"/>
                <a:ea typeface="BIZ UDPゴシック" panose="020B0400000000000000" pitchFamily="50" charset="-128"/>
              </a:rPr>
              <a:t>段階で評価</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marL="1200150" lvl="2" indent="-285750" algn="l" fontAlgn="base">
              <a:lnSpc>
                <a:spcPct val="10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予め企業属性（業種・品目・地域・キーワードなど）を登録すれば、属性に適合した案件のみ</a:t>
            </a:r>
            <a:r>
              <a:rPr lang="ja-JP" altLang="en-US" sz="1400" dirty="0" smtClean="0">
                <a:latin typeface="BIZ UDPゴシック" panose="020B0400000000000000" pitchFamily="50" charset="-128"/>
                <a:ea typeface="BIZ UDPゴシック" panose="020B0400000000000000" pitchFamily="50" charset="-128"/>
              </a:rPr>
              <a:t>をメール通知</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latin typeface="BIZ UDPゴシック" panose="020B0400000000000000" pitchFamily="50" charset="-128"/>
                <a:ea typeface="BIZ UDPゴシック" panose="020B0400000000000000" pitchFamily="50" charset="-128"/>
              </a:rPr>
              <a:t>〇　年間</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万件以上の大量の補助金情報を、企業が</a:t>
            </a:r>
            <a:r>
              <a:rPr lang="ja-JP" altLang="en-US" sz="1400" b="1" dirty="0">
                <a:solidFill>
                  <a:srgbClr val="FF0000"/>
                </a:solidFill>
                <a:latin typeface="BIZ UDPゴシック" panose="020B0400000000000000" pitchFamily="50" charset="-128"/>
                <a:ea typeface="BIZ UDPゴシック" panose="020B0400000000000000" pitchFamily="50" charset="-128"/>
              </a:rPr>
              <a:t>適用可能な情報を</a:t>
            </a:r>
            <a:r>
              <a:rPr lang="en-US" altLang="ja-JP" sz="1400" b="1" dirty="0">
                <a:solidFill>
                  <a:srgbClr val="FF0000"/>
                </a:solidFill>
                <a:latin typeface="BIZ UDPゴシック" panose="020B0400000000000000" pitchFamily="50" charset="-128"/>
                <a:ea typeface="BIZ UDPゴシック" panose="020B0400000000000000" pitchFamily="50" charset="-128"/>
              </a:rPr>
              <a:t>AI</a:t>
            </a:r>
            <a:r>
              <a:rPr lang="ja-JP" altLang="en-US" sz="1400" b="1" dirty="0">
                <a:solidFill>
                  <a:srgbClr val="FF0000"/>
                </a:solidFill>
                <a:latin typeface="BIZ UDPゴシック" panose="020B0400000000000000" pitchFamily="50" charset="-128"/>
                <a:ea typeface="BIZ UDPゴシック" panose="020B0400000000000000" pitchFamily="50" charset="-128"/>
              </a:rPr>
              <a:t>が判断して提供。補助金の適合度を段階評価</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latin typeface="BIZ UDPゴシック" panose="020B0400000000000000" pitchFamily="50" charset="-128"/>
                <a:ea typeface="BIZ UDPゴシック" panose="020B0400000000000000" pitchFamily="50" charset="-128"/>
              </a:rPr>
              <a:t>〇　入札・補助金・募集情報の</a:t>
            </a:r>
            <a:r>
              <a:rPr lang="ja-JP" altLang="en-US" sz="1400" b="1" dirty="0">
                <a:solidFill>
                  <a:srgbClr val="FF0000"/>
                </a:solidFill>
                <a:latin typeface="BIZ UDPゴシック" panose="020B0400000000000000" pitchFamily="50" charset="-128"/>
                <a:ea typeface="BIZ UDPゴシック" panose="020B0400000000000000" pitchFamily="50" charset="-128"/>
              </a:rPr>
              <a:t>サマリーを</a:t>
            </a:r>
            <a:r>
              <a:rPr lang="en-US" altLang="ja-JP" sz="1400" b="1" dirty="0">
                <a:solidFill>
                  <a:srgbClr val="FF0000"/>
                </a:solidFill>
                <a:latin typeface="BIZ UDPゴシック" panose="020B0400000000000000" pitchFamily="50" charset="-128"/>
                <a:ea typeface="BIZ UDPゴシック" panose="020B0400000000000000" pitchFamily="50" charset="-128"/>
              </a:rPr>
              <a:t>AI</a:t>
            </a:r>
            <a:r>
              <a:rPr lang="ja-JP" altLang="en-US" sz="1400" b="1" dirty="0">
                <a:solidFill>
                  <a:srgbClr val="FF0000"/>
                </a:solidFill>
                <a:latin typeface="BIZ UDPゴシック" panose="020B0400000000000000" pitchFamily="50" charset="-128"/>
                <a:ea typeface="BIZ UDPゴシック" panose="020B0400000000000000" pitchFamily="50" charset="-128"/>
              </a:rPr>
              <a:t>が要約</a:t>
            </a:r>
            <a:r>
              <a:rPr lang="ja-JP" altLang="en-US" sz="1400" dirty="0">
                <a:latin typeface="BIZ UDPゴシック" panose="020B0400000000000000" pitchFamily="50" charset="-128"/>
                <a:ea typeface="BIZ UDPゴシック" panose="020B0400000000000000" pitchFamily="50" charset="-128"/>
              </a:rPr>
              <a:t>。どんな入札・補助金なのかを詳細情報を確認せずに、瞬時にわかる。</a:t>
            </a:r>
            <a:endParaRPr lang="en-US" altLang="ja-JP" sz="1400" dirty="0">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latin typeface="BIZ UDPゴシック" panose="020B0400000000000000" pitchFamily="50" charset="-128"/>
                <a:ea typeface="BIZ UDPゴシック" panose="020B0400000000000000" pitchFamily="50" charset="-128"/>
              </a:rPr>
              <a:t>〇　検索機能も充実。必要な情報のみを適切に絞込み。</a:t>
            </a:r>
            <a:endParaRPr lang="en-US" altLang="ja-JP" sz="1400" dirty="0">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latin typeface="BIZ UDPゴシック" panose="020B0400000000000000" pitchFamily="50" charset="-128"/>
                <a:ea typeface="BIZ UDPゴシック" panose="020B0400000000000000" pitchFamily="50" charset="-128"/>
              </a:rPr>
              <a:t>〇　気になる情報は、お気に入り登録で見逃しません。</a:t>
            </a:r>
            <a:endParaRPr lang="en-US" altLang="ja-JP" sz="1400" dirty="0">
              <a:latin typeface="BIZ UDPゴシック" panose="020B0400000000000000" pitchFamily="50" charset="-128"/>
              <a:ea typeface="BIZ UDPゴシック" panose="020B0400000000000000" pitchFamily="50" charset="-128"/>
            </a:endParaRPr>
          </a:p>
          <a:p>
            <a:pPr lvl="1" algn="l" fontAlgn="base">
              <a:lnSpc>
                <a:spcPct val="100000"/>
              </a:lnSpc>
              <a:spcBef>
                <a:spcPts val="0"/>
              </a:spcBef>
            </a:pPr>
            <a:endParaRPr lang="en-US" altLang="ja-JP" sz="1400" dirty="0">
              <a:solidFill>
                <a:schemeClr val="bg2">
                  <a:lumMod val="50000"/>
                </a:schemeClr>
              </a:solidFill>
              <a:latin typeface="BIZ UDPゴシック" panose="020B0400000000000000" pitchFamily="50" charset="-128"/>
              <a:ea typeface="BIZ UDPゴシック" panose="020B0400000000000000" pitchFamily="50" charset="-128"/>
            </a:endParaRPr>
          </a:p>
          <a:p>
            <a:pPr algn="l" fontAlgn="base">
              <a:lnSpc>
                <a:spcPct val="100000"/>
              </a:lnSpc>
              <a:spcBef>
                <a:spcPts val="600"/>
              </a:spcBef>
              <a:buFont typeface="Wingdings" panose="05000000000000000000" pitchFamily="2" charset="2"/>
              <a:buChar char="p"/>
            </a:pPr>
            <a:r>
              <a:rPr lang="ja-JP" altLang="en-US" sz="2200" b="1" dirty="0">
                <a:latin typeface="BIZ UDPゴシック" panose="020B0400000000000000" pitchFamily="50" charset="-128"/>
                <a:ea typeface="BIZ UDPゴシック" panose="020B0400000000000000" pitchFamily="50" charset="-128"/>
              </a:rPr>
              <a:t>　</a:t>
            </a:r>
            <a:r>
              <a:rPr lang="ja-JP" altLang="en-US" sz="2000" b="1" dirty="0">
                <a:latin typeface="BIZ UDPゴシック" panose="020B0400000000000000" pitchFamily="50" charset="-128"/>
                <a:ea typeface="BIZ UDPゴシック" panose="020B0400000000000000" pitchFamily="50" charset="-128"/>
              </a:rPr>
              <a:t>入札に参加する企業への有益な情報も提供</a:t>
            </a:r>
            <a:endParaRPr lang="en-US" altLang="ja-JP" sz="2000" dirty="0">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solidFill>
                  <a:schemeClr val="bg2">
                    <a:lumMod val="50000"/>
                  </a:schemeClr>
                </a:solidFill>
                <a:latin typeface="BIZ UDPゴシック" panose="020B0400000000000000" pitchFamily="50" charset="-128"/>
                <a:ea typeface="BIZ UDPゴシック" panose="020B0400000000000000" pitchFamily="50" charset="-128"/>
              </a:rPr>
              <a:t>〇　</a:t>
            </a:r>
            <a:r>
              <a:rPr lang="ja-JP" altLang="en-US" sz="1400" dirty="0">
                <a:latin typeface="BIZ UDPゴシック" panose="020B0400000000000000" pitchFamily="50" charset="-128"/>
                <a:ea typeface="BIZ UDPゴシック" panose="020B0400000000000000" pitchFamily="50" charset="-128"/>
              </a:rPr>
              <a:t>入札に参加する企業にとって参考となる</a:t>
            </a:r>
            <a:r>
              <a:rPr lang="ja-JP" altLang="en-US" sz="1400" b="1" dirty="0">
                <a:solidFill>
                  <a:srgbClr val="FF0000"/>
                </a:solidFill>
                <a:latin typeface="BIZ UDPゴシック" panose="020B0400000000000000" pitchFamily="50" charset="-128"/>
                <a:ea typeface="BIZ UDPゴシック" panose="020B0400000000000000" pitchFamily="50" charset="-128"/>
              </a:rPr>
              <a:t>過去の落札情報や競合情報を提供</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latin typeface="BIZ UDPゴシック" panose="020B0400000000000000" pitchFamily="50" charset="-128"/>
                <a:ea typeface="BIZ UDPゴシック" panose="020B0400000000000000" pitchFamily="50" charset="-128"/>
              </a:rPr>
              <a:t>〇　調達元のデータや</a:t>
            </a:r>
            <a:r>
              <a:rPr lang="ja-JP" altLang="en-US" sz="1400" b="1" dirty="0">
                <a:solidFill>
                  <a:srgbClr val="FF0000"/>
                </a:solidFill>
                <a:latin typeface="BIZ UDPゴシック" panose="020B0400000000000000" pitchFamily="50" charset="-128"/>
                <a:ea typeface="BIZ UDPゴシック" panose="020B0400000000000000" pitchFamily="50" charset="-128"/>
              </a:rPr>
              <a:t>落札傾向、競合先の落札結果などを提供</a:t>
            </a:r>
            <a:r>
              <a:rPr lang="ja-JP" altLang="en-US" sz="1400" dirty="0">
                <a:latin typeface="BIZ UDPゴシック" panose="020B0400000000000000" pitchFamily="50" charset="-128"/>
                <a:ea typeface="BIZ UDPゴシック" panose="020B0400000000000000" pitchFamily="50" charset="-128"/>
              </a:rPr>
              <a:t>。勝率アップや協業の検討にも有効。</a:t>
            </a:r>
            <a:endParaRPr lang="en-US" altLang="ja-JP" sz="1400" dirty="0">
              <a:latin typeface="BIZ UDPゴシック" panose="020B0400000000000000" pitchFamily="50" charset="-128"/>
              <a:ea typeface="BIZ UDPゴシック" panose="020B0400000000000000" pitchFamily="50" charset="-128"/>
            </a:endParaRPr>
          </a:p>
          <a:p>
            <a:pPr lvl="1" algn="l" fontAlgn="base">
              <a:lnSpc>
                <a:spcPct val="100000"/>
              </a:lnSpc>
              <a:spcBef>
                <a:spcPts val="0"/>
              </a:spcBef>
            </a:pPr>
            <a:endParaRPr lang="en-US" altLang="ja-JP" sz="1400" dirty="0">
              <a:solidFill>
                <a:schemeClr val="bg2">
                  <a:lumMod val="50000"/>
                </a:schemeClr>
              </a:solidFill>
              <a:latin typeface="BIZ UDPゴシック" panose="020B0400000000000000" pitchFamily="50" charset="-128"/>
              <a:ea typeface="BIZ UDPゴシック" panose="020B0400000000000000" pitchFamily="50" charset="-128"/>
            </a:endParaRPr>
          </a:p>
          <a:p>
            <a:pPr algn="l" fontAlgn="base">
              <a:lnSpc>
                <a:spcPct val="100000"/>
              </a:lnSpc>
              <a:buFont typeface="Wingdings" panose="05000000000000000000" pitchFamily="2" charset="2"/>
              <a:buChar char="p"/>
            </a:pPr>
            <a:r>
              <a:rPr lang="ja-JP" altLang="en-US" sz="2200" b="1" dirty="0">
                <a:latin typeface="BIZ UDPゴシック" panose="020B0400000000000000" pitchFamily="50" charset="-128"/>
                <a:ea typeface="BIZ UDPゴシック" panose="020B0400000000000000" pitchFamily="50" charset="-128"/>
              </a:rPr>
              <a:t>　</a:t>
            </a:r>
            <a:r>
              <a:rPr lang="ja-JP" altLang="en-US" sz="2000" b="1" dirty="0">
                <a:latin typeface="BIZ UDPゴシック" panose="020B0400000000000000" pitchFamily="50" charset="-128"/>
                <a:ea typeface="BIZ UDPゴシック" panose="020B0400000000000000" pitchFamily="50" charset="-128"/>
              </a:rPr>
              <a:t>他の入札情報サイトより分かり易く低い会費</a:t>
            </a:r>
            <a:endParaRPr lang="ja-JP" altLang="en-US" sz="2000" dirty="0">
              <a:latin typeface="BIZ UDPゴシック" panose="020B0400000000000000" pitchFamily="50" charset="-128"/>
              <a:ea typeface="BIZ UDPゴシック" panose="020B0400000000000000" pitchFamily="50" charset="-128"/>
            </a:endParaRPr>
          </a:p>
          <a:p>
            <a:pPr lvl="1" algn="l" fontAlgn="base">
              <a:lnSpc>
                <a:spcPct val="100000"/>
              </a:lnSpc>
            </a:pPr>
            <a:r>
              <a:rPr lang="ja-JP" altLang="en-US" sz="1400" dirty="0">
                <a:latin typeface="BIZ UDPゴシック" panose="020B0400000000000000" pitchFamily="50" charset="-128"/>
                <a:ea typeface="BIZ UDPゴシック"/>
              </a:rPr>
              <a:t>どれだけ使っても、会費は月々２万円～（１０ユーザーまで。以後１０ユーザー追加毎に５千円）</a:t>
            </a:r>
            <a:r>
              <a:rPr lang="ja-JP" altLang="ja-JP" sz="1400" dirty="0">
                <a:latin typeface="BIZ UDPゴシック" panose="020B0400000000000000" pitchFamily="50" charset="-128"/>
                <a:ea typeface="BIZ UDPゴシック"/>
              </a:rPr>
              <a:t>。</a:t>
            </a:r>
            <a:endParaRPr lang="en-US" altLang="ja-JP" sz="1400" dirty="0">
              <a:latin typeface="BIZ UDPゴシック" panose="020B0400000000000000" pitchFamily="50" charset="-128"/>
              <a:ea typeface="BIZ UDPゴシック"/>
            </a:endParaRPr>
          </a:p>
          <a:p>
            <a:pPr lvl="1" algn="l" fontAlgn="base">
              <a:lnSpc>
                <a:spcPct val="100000"/>
              </a:lnSpc>
            </a:pPr>
            <a:r>
              <a:rPr lang="ja-JP" altLang="en-US" sz="1400" dirty="0">
                <a:latin typeface="BIZ UDPゴシック" panose="020B0400000000000000" pitchFamily="50" charset="-128"/>
                <a:ea typeface="BIZ UDPゴシック" panose="020B0400000000000000" pitchFamily="50" charset="-128"/>
              </a:rPr>
              <a:t>入札・補助金・募集情報と➋企業間取引用入札プラットフォームを一度にご利用できます。</a:t>
            </a:r>
          </a:p>
          <a:p>
            <a:pPr lvl="1" algn="l" fontAlgn="base">
              <a:lnSpc>
                <a:spcPct val="100000"/>
              </a:lnSpc>
            </a:pPr>
            <a:endParaRPr lang="ja-JP" altLang="en-US" sz="14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60"/>
          <p:cNvSpPr>
            <a:spLocks noGrp="1"/>
          </p:cNvSpPr>
          <p:nvPr>
            <p:ph type="sldNum" sz="quarter" idx="12"/>
          </p:nvPr>
        </p:nvSpPr>
        <p:spPr>
          <a:xfrm>
            <a:off x="11907361" y="6507182"/>
            <a:ext cx="293454" cy="365125"/>
          </a:xfrm>
        </p:spPr>
        <p:txBody>
          <a:bodyPr/>
          <a:lstStyle/>
          <a:p>
            <a:fld id="{3F3BB02A-1C3D-4A72-AFC3-3B1EE3DBE01E}" type="slidenum">
              <a:rPr kumimoji="1" lang="ja-JP" altLang="en-US" smtClean="0"/>
              <a:t>8</a:t>
            </a:fld>
            <a:endParaRPr kumimoji="1" lang="ja-JP" altLang="en-US" dirty="0"/>
          </a:p>
        </p:txBody>
      </p:sp>
    </p:spTree>
    <p:extLst>
      <p:ext uri="{BB962C8B-B14F-4D97-AF65-F5344CB8AC3E}">
        <p14:creationId xmlns:p14="http://schemas.microsoft.com/office/powerpoint/2010/main" val="309600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A087-748C-106E-CB4E-ECB480C1E6A9}"/>
            </a:ext>
          </a:extLst>
        </p:cNvPr>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77827" y="1510680"/>
            <a:ext cx="8191121" cy="4396198"/>
          </a:xfrm>
          <a:prstGeom prst="rect">
            <a:avLst/>
          </a:prstGeom>
          <a:ln>
            <a:solidFill>
              <a:schemeClr val="bg1">
                <a:lumMod val="75000"/>
              </a:schemeClr>
            </a:solidFill>
          </a:ln>
        </p:spPr>
      </p:pic>
      <p:sp>
        <p:nvSpPr>
          <p:cNvPr id="5" name="AutoShape 2" descr="https://jpc-powerpoint.officeapps.live.com/pods/GetClipboardImage.ashx?Id=1b937871-c8f0-46fc-8f4d-4046b11f0840&amp;DC=GJP2&amp;pkey=10cfa91b-fd95-4538-ac9f-db5e4bbe03ff&amp;wdwaccluster=GJP2">
            <a:extLst>
              <a:ext uri="{FF2B5EF4-FFF2-40B4-BE49-F238E27FC236}">
                <a16:creationId xmlns:a16="http://schemas.microsoft.com/office/drawing/2014/main" id="{52727178-55FA-2889-BF09-B46033FAFC14}"/>
              </a:ext>
            </a:extLst>
          </p:cNvPr>
          <p:cNvSpPr>
            <a:spLocks noChangeAspect="1" noChangeArrowheads="1"/>
          </p:cNvSpPr>
          <p:nvPr/>
        </p:nvSpPr>
        <p:spPr bwMode="auto">
          <a:xfrm>
            <a:off x="233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 name="タイトル 1">
            <a:extLst>
              <a:ext uri="{FF2B5EF4-FFF2-40B4-BE49-F238E27FC236}">
                <a16:creationId xmlns:a16="http://schemas.microsoft.com/office/drawing/2014/main" id="{382E0A10-5AA4-378F-D564-6F174FA01F42}"/>
              </a:ext>
            </a:extLst>
          </p:cNvPr>
          <p:cNvSpPr txBox="1">
            <a:spLocks/>
          </p:cNvSpPr>
          <p:nvPr/>
        </p:nvSpPr>
        <p:spPr>
          <a:xfrm>
            <a:off x="0" y="0"/>
            <a:ext cx="12192000" cy="567382"/>
          </a:xfrm>
          <a:prstGeom prst="rect">
            <a:avLst/>
          </a:prstGeom>
          <a:solidFill>
            <a:srgbClr val="1D807E"/>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➊　</a:t>
            </a:r>
            <a:r>
              <a:rPr lang="ja-JP" altLang="en-US" sz="2400" b="1" dirty="0">
                <a:solidFill>
                  <a:schemeClr val="bg1"/>
                </a:solidFill>
                <a:latin typeface="HGS創英角ﾎﾟｯﾌﾟ体" panose="040B0A00000000000000" pitchFamily="50" charset="-128"/>
                <a:ea typeface="HGS創英角ﾎﾟｯﾌﾟ体" panose="040B0A00000000000000" pitchFamily="50" charset="-128"/>
              </a:rPr>
              <a:t>シレール　</a:t>
            </a:r>
            <a:r>
              <a:rPr lang="ja-JP" altLang="en-US" sz="2400" b="1" dirty="0">
                <a:solidFill>
                  <a:schemeClr val="bg1"/>
                </a:solidFill>
                <a:latin typeface="BIZ UDPゴシック" panose="020B0400000000000000" pitchFamily="50" charset="-128"/>
                <a:ea typeface="BIZ UDPゴシック" panose="020B0400000000000000" pitchFamily="50" charset="-128"/>
              </a:rPr>
              <a:t>の</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特徴</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C960D55-D1F7-027E-D9FA-B4225D3DE2CC}"/>
              </a:ext>
            </a:extLst>
          </p:cNvPr>
          <p:cNvSpPr txBox="1"/>
          <p:nvPr/>
        </p:nvSpPr>
        <p:spPr>
          <a:xfrm>
            <a:off x="385763" y="632012"/>
            <a:ext cx="11366966" cy="369332"/>
          </a:xfrm>
          <a:prstGeom prst="rect">
            <a:avLst/>
          </a:prstGeom>
          <a:noFill/>
        </p:spPr>
        <p:txBody>
          <a:bodyPr wrap="square" rtlCol="0">
            <a:spAutoFit/>
          </a:bodyPr>
          <a:lstStyle/>
          <a:p>
            <a:r>
              <a:rPr kumimoji="1" lang="ja-JP" altLang="en-US" b="1" dirty="0" smtClean="0">
                <a:latin typeface="BIZ UDPゴシック" panose="020B0400000000000000" pitchFamily="50" charset="-128"/>
                <a:ea typeface="BIZ UDPゴシック" panose="020B0400000000000000" pitchFamily="50" charset="-128"/>
              </a:rPr>
              <a:t>圧倒的分かり易さ</a:t>
            </a:r>
            <a:r>
              <a:rPr kumimoji="1" lang="ja-JP" altLang="en-US" b="1" dirty="0">
                <a:latin typeface="BIZ UDPゴシック" panose="020B0400000000000000" pitchFamily="50" charset="-128"/>
                <a:ea typeface="BIZ UDPゴシック" panose="020B0400000000000000" pitchFamily="50" charset="-128"/>
              </a:rPr>
              <a:t>、一覧性　→　検索・検討時間の大幅短縮</a:t>
            </a:r>
          </a:p>
        </p:txBody>
      </p:sp>
      <p:sp>
        <p:nvSpPr>
          <p:cNvPr id="12" name="テキスト ボックス 11">
            <a:extLst>
              <a:ext uri="{FF2B5EF4-FFF2-40B4-BE49-F238E27FC236}">
                <a16:creationId xmlns:a16="http://schemas.microsoft.com/office/drawing/2014/main" id="{2E9C4390-639C-F257-AC52-A7AAE5E985ED}"/>
              </a:ext>
            </a:extLst>
          </p:cNvPr>
          <p:cNvSpPr txBox="1"/>
          <p:nvPr/>
        </p:nvSpPr>
        <p:spPr>
          <a:xfrm>
            <a:off x="4114800" y="1071346"/>
            <a:ext cx="2805615" cy="369332"/>
          </a:xfrm>
          <a:prstGeom prst="rect">
            <a:avLst/>
          </a:prstGeom>
          <a:solidFill>
            <a:schemeClr val="accent6">
              <a:lumMod val="20000"/>
              <a:lumOff val="80000"/>
            </a:schemeClr>
          </a:solidFill>
          <a:ln w="25400">
            <a:solidFill>
              <a:srgbClr val="38A497"/>
            </a:solidFill>
          </a:ln>
        </p:spPr>
        <p:txBody>
          <a:bodyPr wrap="square" rtlCol="0">
            <a:spAutoFit/>
          </a:bodyPr>
          <a:lstStyle/>
          <a:p>
            <a:pPr algn="ctr"/>
            <a:r>
              <a:rPr kumimoji="1" lang="ja-JP" altLang="en-US" dirty="0" smtClean="0">
                <a:latin typeface="BIZ UDPゴシック" panose="020B0400000000000000" pitchFamily="50" charset="-128"/>
                <a:ea typeface="BIZ UDPゴシック" panose="020B0400000000000000" pitchFamily="50" charset="-128"/>
              </a:rPr>
              <a:t>シレール画面例</a:t>
            </a:r>
            <a:endParaRPr kumimoji="1"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64246BC-5BFB-E51F-A4A7-B502FBD287C0}"/>
              </a:ext>
            </a:extLst>
          </p:cNvPr>
          <p:cNvSpPr txBox="1"/>
          <p:nvPr/>
        </p:nvSpPr>
        <p:spPr>
          <a:xfrm>
            <a:off x="9968948" y="3573105"/>
            <a:ext cx="1412804" cy="369332"/>
          </a:xfrm>
          <a:prstGeom prst="rect">
            <a:avLst/>
          </a:prstGeom>
          <a:noFill/>
          <a:ln w="15875">
            <a:solidFill>
              <a:srgbClr val="FF0000"/>
            </a:solidFill>
          </a:ln>
        </p:spPr>
        <p:txBody>
          <a:bodyPr wrap="square" rtlCol="0">
            <a:spAutoFit/>
          </a:bodyPr>
          <a:lstStyle/>
          <a:p>
            <a:r>
              <a:rPr kumimoji="1" lang="ja-JP" altLang="en-US" b="1" dirty="0">
                <a:solidFill>
                  <a:srgbClr val="FF0000"/>
                </a:solidFill>
                <a:latin typeface="HG丸ｺﾞｼｯｸM-PRO" panose="020F0600000000000000" pitchFamily="50" charset="-128"/>
                <a:ea typeface="HG丸ｺﾞｼｯｸM-PRO" panose="020F0600000000000000" pitchFamily="50" charset="-128"/>
              </a:rPr>
              <a:t>目立つ期限</a:t>
            </a:r>
          </a:p>
        </p:txBody>
      </p:sp>
      <p:sp>
        <p:nvSpPr>
          <p:cNvPr id="20" name="正方形/長方形 19">
            <a:extLst>
              <a:ext uri="{FF2B5EF4-FFF2-40B4-BE49-F238E27FC236}">
                <a16:creationId xmlns:a16="http://schemas.microsoft.com/office/drawing/2014/main" id="{899F9FFF-9728-C63C-117F-1F7C79C142C3}"/>
              </a:ext>
            </a:extLst>
          </p:cNvPr>
          <p:cNvSpPr/>
          <p:nvPr/>
        </p:nvSpPr>
        <p:spPr>
          <a:xfrm>
            <a:off x="3619800" y="4346531"/>
            <a:ext cx="5474504" cy="4222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22" name="直線矢印コネクタ 21">
            <a:extLst>
              <a:ext uri="{FF2B5EF4-FFF2-40B4-BE49-F238E27FC236}">
                <a16:creationId xmlns:a16="http://schemas.microsoft.com/office/drawing/2014/main" id="{BAA16AA8-DF39-1419-11C3-20403EF58436}"/>
              </a:ext>
            </a:extLst>
          </p:cNvPr>
          <p:cNvCxnSpPr>
            <a:cxnSpLocks/>
            <a:stCxn id="14" idx="1"/>
          </p:cNvCxnSpPr>
          <p:nvPr/>
        </p:nvCxnSpPr>
        <p:spPr>
          <a:xfrm flipH="1">
            <a:off x="9710768" y="3757771"/>
            <a:ext cx="258180" cy="424196"/>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C18FCB3D-4663-8416-256A-325347CEC0DC}"/>
              </a:ext>
            </a:extLst>
          </p:cNvPr>
          <p:cNvSpPr txBox="1"/>
          <p:nvPr/>
        </p:nvSpPr>
        <p:spPr>
          <a:xfrm>
            <a:off x="179575" y="5206121"/>
            <a:ext cx="1598251" cy="646331"/>
          </a:xfrm>
          <a:prstGeom prst="rect">
            <a:avLst/>
          </a:prstGeom>
          <a:noFill/>
          <a:ln w="15875">
            <a:solidFill>
              <a:srgbClr val="FF0000"/>
            </a:solidFill>
          </a:ln>
        </p:spPr>
        <p:txBody>
          <a:bodyPr wrap="square" rtlCol="0">
            <a:spAutoFit/>
          </a:bodyPr>
          <a:lstStyle/>
          <a:p>
            <a:r>
              <a:rPr kumimoji="1" lang="ja-JP" altLang="en-US" b="1" dirty="0">
                <a:solidFill>
                  <a:srgbClr val="FF0000"/>
                </a:solidFill>
                <a:latin typeface="HG丸ｺﾞｼｯｸM-PRO" panose="020F0600000000000000" pitchFamily="50" charset="-128"/>
                <a:ea typeface="HG丸ｺﾞｼｯｸM-PRO" panose="020F0600000000000000" pitchFamily="50" charset="-128"/>
              </a:rPr>
              <a:t>判断しやすい要約</a:t>
            </a:r>
          </a:p>
        </p:txBody>
      </p:sp>
      <p:cxnSp>
        <p:nvCxnSpPr>
          <p:cNvPr id="28" name="直線矢印コネクタ 27">
            <a:extLst>
              <a:ext uri="{FF2B5EF4-FFF2-40B4-BE49-F238E27FC236}">
                <a16:creationId xmlns:a16="http://schemas.microsoft.com/office/drawing/2014/main" id="{8C02EBAC-F1F5-6CEF-A169-CDCFFD30D6DE}"/>
              </a:ext>
            </a:extLst>
          </p:cNvPr>
          <p:cNvCxnSpPr>
            <a:cxnSpLocks/>
            <a:stCxn id="24" idx="3"/>
            <a:endCxn id="20" idx="1"/>
          </p:cNvCxnSpPr>
          <p:nvPr/>
        </p:nvCxnSpPr>
        <p:spPr>
          <a:xfrm flipV="1">
            <a:off x="1777826" y="4557667"/>
            <a:ext cx="1841974" cy="971620"/>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8B45902C-3502-D6FA-E875-337CD1E797F2}"/>
              </a:ext>
            </a:extLst>
          </p:cNvPr>
          <p:cNvSpPr txBox="1"/>
          <p:nvPr/>
        </p:nvSpPr>
        <p:spPr>
          <a:xfrm>
            <a:off x="179576" y="2506510"/>
            <a:ext cx="1598251" cy="646331"/>
          </a:xfrm>
          <a:prstGeom prst="rect">
            <a:avLst/>
          </a:prstGeom>
          <a:noFill/>
          <a:ln w="15875">
            <a:solidFill>
              <a:srgbClr val="FF0000"/>
            </a:solidFill>
          </a:ln>
        </p:spPr>
        <p:txBody>
          <a:bodyPr wrap="square" rtlCol="0">
            <a:spAutoFit/>
          </a:bodyPr>
          <a:lstStyle/>
          <a:p>
            <a:r>
              <a:rPr kumimoji="1" lang="ja-JP" altLang="en-US" b="1" dirty="0">
                <a:solidFill>
                  <a:srgbClr val="FF0000"/>
                </a:solidFill>
                <a:latin typeface="HG丸ｺﾞｼｯｸM-PRO" panose="020F0600000000000000" pitchFamily="50" charset="-128"/>
                <a:ea typeface="HG丸ｺﾞｼｯｸM-PRO" panose="020F0600000000000000" pitchFamily="50" charset="-128"/>
              </a:rPr>
              <a:t>受付中案件が一目</a:t>
            </a:r>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でわかる</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4" name="直線矢印コネクタ 3">
            <a:extLst>
              <a:ext uri="{FF2B5EF4-FFF2-40B4-BE49-F238E27FC236}">
                <a16:creationId xmlns:a16="http://schemas.microsoft.com/office/drawing/2014/main" id="{9C6CC4D5-460F-87DC-71A3-DC8CAF15FB07}"/>
              </a:ext>
            </a:extLst>
          </p:cNvPr>
          <p:cNvCxnSpPr>
            <a:cxnSpLocks/>
            <a:stCxn id="3" idx="3"/>
          </p:cNvCxnSpPr>
          <p:nvPr/>
        </p:nvCxnSpPr>
        <p:spPr>
          <a:xfrm>
            <a:off x="1777827" y="2829676"/>
            <a:ext cx="1598251" cy="1165359"/>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6F7F95A-001A-FFE4-1C4D-D82EE9426217}"/>
              </a:ext>
            </a:extLst>
          </p:cNvPr>
          <p:cNvSpPr txBox="1"/>
          <p:nvPr/>
        </p:nvSpPr>
        <p:spPr>
          <a:xfrm>
            <a:off x="9858542" y="5260547"/>
            <a:ext cx="2342273" cy="646331"/>
          </a:xfrm>
          <a:prstGeom prst="rect">
            <a:avLst/>
          </a:prstGeom>
          <a:noFill/>
          <a:ln w="15875">
            <a:solidFill>
              <a:srgbClr val="FF0000"/>
            </a:solidFill>
          </a:ln>
        </p:spPr>
        <p:txBody>
          <a:bodyPr wrap="square" rtlCol="0">
            <a:spAutoFit/>
          </a:bodyPr>
          <a:lstStyle/>
          <a:p>
            <a:r>
              <a:rPr kumimoji="1" lang="ja-JP" altLang="en-US" b="1" dirty="0">
                <a:solidFill>
                  <a:srgbClr val="FF0000"/>
                </a:solidFill>
                <a:latin typeface="HG丸ｺﾞｼｯｸM-PRO" panose="020F0600000000000000" pitchFamily="50" charset="-128"/>
                <a:ea typeface="HG丸ｺﾞｼｯｸM-PRO" panose="020F0600000000000000" pitchFamily="50" charset="-128"/>
              </a:rPr>
              <a:t>お気に入り登録で</a:t>
            </a:r>
          </a:p>
          <a:p>
            <a:r>
              <a:rPr lang="ja-JP" altLang="en-US" b="1" dirty="0">
                <a:solidFill>
                  <a:srgbClr val="FF0000"/>
                </a:solidFill>
                <a:latin typeface="HG丸ｺﾞｼｯｸM-PRO" panose="020F0600000000000000" pitchFamily="50" charset="-128"/>
                <a:ea typeface="HG丸ｺﾞｼｯｸM-PRO" panose="020F0600000000000000" pitchFamily="50" charset="-128"/>
              </a:rPr>
              <a:t>期限前にメール通知</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11" name="直線矢印コネクタ 10">
            <a:extLst>
              <a:ext uri="{FF2B5EF4-FFF2-40B4-BE49-F238E27FC236}">
                <a16:creationId xmlns:a16="http://schemas.microsoft.com/office/drawing/2014/main" id="{4397D331-C390-2AD6-6154-8237B391FF0B}"/>
              </a:ext>
            </a:extLst>
          </p:cNvPr>
          <p:cNvCxnSpPr>
            <a:cxnSpLocks/>
            <a:stCxn id="9" idx="1"/>
          </p:cNvCxnSpPr>
          <p:nvPr/>
        </p:nvCxnSpPr>
        <p:spPr>
          <a:xfrm flipH="1" flipV="1">
            <a:off x="9473938" y="4826585"/>
            <a:ext cx="384604" cy="757128"/>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スライド番号プレースホルダー 60"/>
          <p:cNvSpPr>
            <a:spLocks noGrp="1"/>
          </p:cNvSpPr>
          <p:nvPr>
            <p:ph type="sldNum" sz="quarter" idx="12"/>
          </p:nvPr>
        </p:nvSpPr>
        <p:spPr>
          <a:xfrm>
            <a:off x="11907361" y="6507182"/>
            <a:ext cx="293454" cy="365125"/>
          </a:xfrm>
        </p:spPr>
        <p:txBody>
          <a:bodyPr/>
          <a:lstStyle/>
          <a:p>
            <a:fld id="{3F3BB02A-1C3D-4A72-AFC3-3B1EE3DBE01E}" type="slidenum">
              <a:rPr kumimoji="1" lang="ja-JP" altLang="en-US" smtClean="0"/>
              <a:t>9</a:t>
            </a:fld>
            <a:endParaRPr kumimoji="1" lang="ja-JP" altLang="en-US" dirty="0"/>
          </a:p>
        </p:txBody>
      </p:sp>
      <p:sp>
        <p:nvSpPr>
          <p:cNvPr id="25" name="テキスト ボックス 24">
            <a:extLst>
              <a:ext uri="{FF2B5EF4-FFF2-40B4-BE49-F238E27FC236}">
                <a16:creationId xmlns:a16="http://schemas.microsoft.com/office/drawing/2014/main" id="{8B45902C-3502-D6FA-E875-337CD1E797F2}"/>
              </a:ext>
            </a:extLst>
          </p:cNvPr>
          <p:cNvSpPr txBox="1"/>
          <p:nvPr/>
        </p:nvSpPr>
        <p:spPr>
          <a:xfrm>
            <a:off x="182889" y="3942437"/>
            <a:ext cx="1598251" cy="646331"/>
          </a:xfrm>
          <a:prstGeom prst="rect">
            <a:avLst/>
          </a:prstGeom>
          <a:noFill/>
          <a:ln w="15875">
            <a:solidFill>
              <a:srgbClr val="FF0000"/>
            </a:solidFill>
          </a:ln>
        </p:spPr>
        <p:txBody>
          <a:bodyPr wrap="square" rtlCol="0">
            <a:spAutoFit/>
          </a:bodyPr>
          <a:lstStyle/>
          <a:p>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案件への適合度がわかる</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27" name="直線矢印コネクタ 26">
            <a:extLst>
              <a:ext uri="{FF2B5EF4-FFF2-40B4-BE49-F238E27FC236}">
                <a16:creationId xmlns:a16="http://schemas.microsoft.com/office/drawing/2014/main" id="{9C6CC4D5-460F-87DC-71A3-DC8CAF15FB07}"/>
              </a:ext>
            </a:extLst>
          </p:cNvPr>
          <p:cNvCxnSpPr>
            <a:cxnSpLocks/>
            <a:stCxn id="25" idx="3"/>
          </p:cNvCxnSpPr>
          <p:nvPr/>
        </p:nvCxnSpPr>
        <p:spPr>
          <a:xfrm>
            <a:off x="1781140" y="4265603"/>
            <a:ext cx="1349686" cy="0"/>
          </a:xfrm>
          <a:prstGeom prst="straightConnector1">
            <a:avLst/>
          </a:prstGeom>
          <a:ln w="2222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619800" y="3995035"/>
            <a:ext cx="1319845" cy="186932"/>
          </a:xfrm>
          <a:prstGeom prst="rect">
            <a:avLst/>
          </a:prstGeom>
          <a:solidFill>
            <a:schemeClr val="bg1">
              <a:alpha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27299582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28242</TotalTime>
  <Words>3355</Words>
  <Application>Microsoft Office PowerPoint</Application>
  <PresentationFormat>ワイド画面</PresentationFormat>
  <Paragraphs>313</Paragraphs>
  <Slides>18</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BIZ UDPGothic</vt:lpstr>
      <vt:lpstr>BIZ UDPゴシック</vt:lpstr>
      <vt:lpstr>HGS創英角ﾎﾟｯﾌﾟ体</vt:lpstr>
      <vt:lpstr>HG丸ｺﾞｼｯｸM-PRO</vt:lpstr>
      <vt:lpstr>ＭＳ Ｐゴシック</vt:lpstr>
      <vt:lpstr>メイリオ</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サービス料金</vt:lpstr>
      <vt:lpstr>PowerPoint プレゼンテーション</vt:lpstr>
      <vt:lpstr>会社情報・問い合わせ先</vt:lpstr>
    </vt:vector>
  </TitlesOfParts>
  <Company>時事通信社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bJAMP 第2Step 基本構想書</dc:title>
  <dc:creator>小木曽　弘和</dc:creator>
  <cp:lastModifiedBy>河端　亮一</cp:lastModifiedBy>
  <cp:revision>296</cp:revision>
  <cp:lastPrinted>2025-06-18T04:49:10Z</cp:lastPrinted>
  <dcterms:created xsi:type="dcterms:W3CDTF">2023-06-23T06:31:52Z</dcterms:created>
  <dcterms:modified xsi:type="dcterms:W3CDTF">2025-07-14T04:41:24Z</dcterms:modified>
</cp:coreProperties>
</file>